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325" r:id="rId2"/>
    <p:sldId id="2765" r:id="rId3"/>
    <p:sldId id="2717" r:id="rId4"/>
    <p:sldId id="258" r:id="rId5"/>
    <p:sldId id="2766" r:id="rId6"/>
    <p:sldId id="425" r:id="rId7"/>
    <p:sldId id="2767" r:id="rId8"/>
    <p:sldId id="2770" r:id="rId9"/>
    <p:sldId id="2672" r:id="rId10"/>
    <p:sldId id="2768" r:id="rId11"/>
    <p:sldId id="2769" r:id="rId12"/>
    <p:sldId id="2785" r:id="rId13"/>
    <p:sldId id="2773" r:id="rId14"/>
    <p:sldId id="2726" r:id="rId15"/>
    <p:sldId id="2772" r:id="rId16"/>
    <p:sldId id="2771" r:id="rId17"/>
    <p:sldId id="2775" r:id="rId18"/>
    <p:sldId id="2782" r:id="rId19"/>
    <p:sldId id="2777" r:id="rId20"/>
    <p:sldId id="2776" r:id="rId21"/>
    <p:sldId id="2779" r:id="rId22"/>
    <p:sldId id="2778" r:id="rId23"/>
    <p:sldId id="2781" r:id="rId24"/>
    <p:sldId id="2734" r:id="rId25"/>
    <p:sldId id="2786" r:id="rId26"/>
    <p:sldId id="2760" r:id="rId27"/>
    <p:sldId id="2756" r:id="rId28"/>
    <p:sldId id="2761" r:id="rId29"/>
    <p:sldId id="2704" r:id="rId30"/>
  </p:sldIdLst>
  <p:sldSz cx="12192000" cy="6858000"/>
  <p:notesSz cx="6858000" cy="9144000"/>
  <p:embeddedFontLst>
    <p:embeddedFont>
      <p:font typeface="Perpetua Titling MT" panose="02020502060505020804" pitchFamily="18" charset="0"/>
      <p:regular r:id="rId32"/>
      <p:bold r:id="rId33"/>
    </p:embeddedFont>
    <p:embeddedFont>
      <p:font typeface="Rockwell" panose="02060603020205020403" pitchFamily="18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04">
          <p15:clr>
            <a:srgbClr val="A4A3A4"/>
          </p15:clr>
        </p15:guide>
        <p15:guide id="2" pos="3840">
          <p15:clr>
            <a:srgbClr val="A4A3A4"/>
          </p15:clr>
        </p15:guide>
        <p15:guide id="3" pos="144">
          <p15:clr>
            <a:srgbClr val="A4A3A4"/>
          </p15:clr>
        </p15:guide>
        <p15:guide id="4" pos="7560">
          <p15:clr>
            <a:srgbClr val="A4A3A4"/>
          </p15:clr>
        </p15:guide>
        <p15:guide id="5" orient="horz" pos="4008">
          <p15:clr>
            <a:srgbClr val="A4A3A4"/>
          </p15:clr>
        </p15:guide>
        <p15:guide id="6" orient="horz" pos="624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hEhx3yU0H3Bg1Ti9BBAQAcVXyc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DA1117-967F-4613-84B4-EA948291E020}">
  <a:tblStyle styleId="{BDDA1117-967F-4613-84B4-EA948291E020}" styleName="Table_0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4F6"/>
          </a:solidFill>
        </a:fill>
      </a:tcStyle>
    </a:wholeTbl>
    <a:band1H>
      <a:tcTxStyle/>
      <a:tcStyle>
        <a:tcBdr/>
        <a:fill>
          <a:solidFill>
            <a:srgbClr val="D4E9E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9E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>
        <p:guide orient="horz" pos="2304"/>
        <p:guide pos="3840"/>
        <p:guide pos="144"/>
        <p:guide pos="7560"/>
        <p:guide orient="horz" pos="4008"/>
        <p:guide orient="horz" pos="62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90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40176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8322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/>
              <a:t>2</a:t>
            </a:fld>
            <a:endParaRPr lang="en-US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1655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99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1F9D3-0BF4-EB99-9866-787EE8CE5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358A22-1787-9637-878E-C41ED1545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ED07E-A5AB-EA00-D67D-54A40FE04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BB99C-8069-77FA-9CEA-3E2246D3F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DDCC0-AE8A-4AEF-9C26-A9372E5414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9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7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051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2" name="Google Shape;1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3" name="Google Shape;1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14" name="Google Shape;1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25"/>
          <p:cNvGrpSpPr/>
          <p:nvPr/>
        </p:nvGrpSpPr>
        <p:grpSpPr>
          <a:xfrm>
            <a:off x="308227" y="0"/>
            <a:ext cx="11385551" cy="84138"/>
            <a:chOff x="590549" y="101600"/>
            <a:chExt cx="11010901" cy="84138"/>
          </a:xfrm>
        </p:grpSpPr>
        <p:sp>
          <p:nvSpPr>
            <p:cNvPr id="544" name="Google Shape;544;p25"/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548" name="Google Shape;548;p25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2" name="Google Shape;922;p44">
            <a:extLst>
              <a:ext uri="{FF2B5EF4-FFF2-40B4-BE49-F238E27FC236}">
                <a16:creationId xmlns:a16="http://schemas.microsoft.com/office/drawing/2014/main" id="{6A9B732F-740C-0EFF-39B2-1F3AFE4294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6566" y="5819317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433;p44">
            <a:extLst>
              <a:ext uri="{FF2B5EF4-FFF2-40B4-BE49-F238E27FC236}">
                <a16:creationId xmlns:a16="http://schemas.microsoft.com/office/drawing/2014/main" id="{EC4CC3A6-13A4-56A0-79EA-350F62F489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13" y="665596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erpetua Titling MT" panose="02020502060505020804" pitchFamily="18" charset="0"/>
                <a:cs typeface="Adobe Devanagari" panose="02040503050201020203" pitchFamily="18" charset="0"/>
              </a:rPr>
              <a:t>Products</a:t>
            </a:r>
            <a:endParaRPr dirty="0">
              <a:latin typeface="Perpetua Titling MT" panose="02020502060505020804" pitchFamily="18" charset="0"/>
              <a:cs typeface="Adobe Devanagari" panose="02040503050201020203" pitchFamily="18" charset="0"/>
            </a:endParaRPr>
          </a:p>
        </p:txBody>
      </p:sp>
      <p:sp>
        <p:nvSpPr>
          <p:cNvPr id="57" name="Google Shape;434;p44">
            <a:extLst>
              <a:ext uri="{FF2B5EF4-FFF2-40B4-BE49-F238E27FC236}">
                <a16:creationId xmlns:a16="http://schemas.microsoft.com/office/drawing/2014/main" id="{78A9905E-0128-40D6-00D1-B7C3F59CED7A}"/>
              </a:ext>
            </a:extLst>
          </p:cNvPr>
          <p:cNvSpPr txBox="1">
            <a:spLocks/>
          </p:cNvSpPr>
          <p:nvPr/>
        </p:nvSpPr>
        <p:spPr>
          <a:xfrm>
            <a:off x="270638" y="3144082"/>
            <a:ext cx="1593454" cy="30408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Mobile</a:t>
            </a:r>
          </a:p>
        </p:txBody>
      </p:sp>
      <p:sp>
        <p:nvSpPr>
          <p:cNvPr id="518" name="Google Shape;447;p44">
            <a:extLst>
              <a:ext uri="{FF2B5EF4-FFF2-40B4-BE49-F238E27FC236}">
                <a16:creationId xmlns:a16="http://schemas.microsoft.com/office/drawing/2014/main" id="{5EE00DE5-25BA-D5AD-C97F-313CBEE6FB2D}"/>
              </a:ext>
            </a:extLst>
          </p:cNvPr>
          <p:cNvSpPr txBox="1">
            <a:spLocks/>
          </p:cNvSpPr>
          <p:nvPr/>
        </p:nvSpPr>
        <p:spPr>
          <a:xfrm>
            <a:off x="1925591" y="3124150"/>
            <a:ext cx="1611251" cy="32426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/>
              <a:t>Music</a:t>
            </a:r>
            <a:endParaRPr lang="en-US" sz="2000" dirty="0"/>
          </a:p>
        </p:txBody>
      </p:sp>
      <p:sp>
        <p:nvSpPr>
          <p:cNvPr id="531" name="Google Shape;460;p44">
            <a:extLst>
              <a:ext uri="{FF2B5EF4-FFF2-40B4-BE49-F238E27FC236}">
                <a16:creationId xmlns:a16="http://schemas.microsoft.com/office/drawing/2014/main" id="{084DCA99-16EF-C693-CEB4-8F753CFE0E90}"/>
              </a:ext>
            </a:extLst>
          </p:cNvPr>
          <p:cNvSpPr txBox="1">
            <a:spLocks/>
          </p:cNvSpPr>
          <p:nvPr/>
        </p:nvSpPr>
        <p:spPr>
          <a:xfrm>
            <a:off x="3594708" y="3124915"/>
            <a:ext cx="1593454" cy="30408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wentieth Century"/>
              <a:buNone/>
              <a:defRPr sz="4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dirty="0"/>
              <a:t>Charger </a:t>
            </a:r>
          </a:p>
        </p:txBody>
      </p:sp>
      <p:pic>
        <p:nvPicPr>
          <p:cNvPr id="542" name="Google Shape;471;p44">
            <a:extLst>
              <a:ext uri="{FF2B5EF4-FFF2-40B4-BE49-F238E27FC236}">
                <a16:creationId xmlns:a16="http://schemas.microsoft.com/office/drawing/2014/main" id="{BF0925B8-DBB0-8434-19DE-A93C34A8F8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501" t="10498" r="14349"/>
          <a:stretch/>
        </p:blipFill>
        <p:spPr>
          <a:xfrm>
            <a:off x="3593281" y="1805714"/>
            <a:ext cx="1575464" cy="114540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3" name="Google Shape;637;p48">
            <a:extLst>
              <a:ext uri="{FF2B5EF4-FFF2-40B4-BE49-F238E27FC236}">
                <a16:creationId xmlns:a16="http://schemas.microsoft.com/office/drawing/2014/main" id="{1424CF06-9C06-31AF-FB9A-6C7191D29C5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4680" t="21031" r="4" b="13101"/>
          <a:stretch/>
        </p:blipFill>
        <p:spPr>
          <a:xfrm>
            <a:off x="1948169" y="1809359"/>
            <a:ext cx="1593211" cy="11285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4" name="Google Shape;460;p44">
            <a:extLst>
              <a:ext uri="{FF2B5EF4-FFF2-40B4-BE49-F238E27FC236}">
                <a16:creationId xmlns:a16="http://schemas.microsoft.com/office/drawing/2014/main" id="{1705EFCF-3AB5-BF7C-0267-6C753ADDFAF8}"/>
              </a:ext>
            </a:extLst>
          </p:cNvPr>
          <p:cNvSpPr txBox="1">
            <a:spLocks/>
          </p:cNvSpPr>
          <p:nvPr/>
        </p:nvSpPr>
        <p:spPr>
          <a:xfrm>
            <a:off x="5227447" y="3117464"/>
            <a:ext cx="1579591" cy="30408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ctr"/>
            <a:r>
              <a:rPr lang="en-US" sz="2000" dirty="0"/>
              <a:t>Cable</a:t>
            </a:r>
          </a:p>
        </p:txBody>
      </p:sp>
      <p:pic>
        <p:nvPicPr>
          <p:cNvPr id="565" name="Google Shape;471;p44">
            <a:extLst>
              <a:ext uri="{FF2B5EF4-FFF2-40B4-BE49-F238E27FC236}">
                <a16:creationId xmlns:a16="http://schemas.microsoft.com/office/drawing/2014/main" id="{798D4DB2-57DD-A10C-5CE8-E754C996B1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501" t="10498" r="14349"/>
          <a:stretch/>
        </p:blipFill>
        <p:spPr>
          <a:xfrm>
            <a:off x="5214802" y="1787118"/>
            <a:ext cx="1593212" cy="11595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9" name="Google Shape;493;p22">
            <a:extLst>
              <a:ext uri="{FF2B5EF4-FFF2-40B4-BE49-F238E27FC236}">
                <a16:creationId xmlns:a16="http://schemas.microsoft.com/office/drawing/2014/main" id="{3A00F9E9-0BA9-39E9-8F99-9F2DA42483A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4637" y="1808269"/>
            <a:ext cx="1562524" cy="113837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5EE7BB-DC12-2516-83E3-E37E464115CB}"/>
              </a:ext>
            </a:extLst>
          </p:cNvPr>
          <p:cNvSpPr/>
          <p:nvPr/>
        </p:nvSpPr>
        <p:spPr>
          <a:xfrm>
            <a:off x="306532" y="3601107"/>
            <a:ext cx="1557560" cy="53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Upcoming :  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8E00FC-146F-A7A4-DFD1-9295674F78E7}"/>
              </a:ext>
            </a:extLst>
          </p:cNvPr>
          <p:cNvSpPr/>
          <p:nvPr/>
        </p:nvSpPr>
        <p:spPr>
          <a:xfrm>
            <a:off x="1952436" y="3591484"/>
            <a:ext cx="1557560" cy="53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Upcoming : 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D7D77-3508-CBB8-FEEE-E6DD20F742F4}"/>
              </a:ext>
            </a:extLst>
          </p:cNvPr>
          <p:cNvSpPr/>
          <p:nvPr/>
        </p:nvSpPr>
        <p:spPr>
          <a:xfrm>
            <a:off x="3616642" y="3586486"/>
            <a:ext cx="1557560" cy="53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Upcoming : 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8C0C12-18ED-88C5-9DDF-EB1ABBE7E0DA}"/>
              </a:ext>
            </a:extLst>
          </p:cNvPr>
          <p:cNvSpPr/>
          <p:nvPr/>
        </p:nvSpPr>
        <p:spPr>
          <a:xfrm>
            <a:off x="5249478" y="3586486"/>
            <a:ext cx="1557560" cy="53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Upcoming :  1</a:t>
            </a:r>
          </a:p>
        </p:txBody>
      </p:sp>
      <p:sp>
        <p:nvSpPr>
          <p:cNvPr id="7" name="Google Shape;460;p44">
            <a:extLst>
              <a:ext uri="{FF2B5EF4-FFF2-40B4-BE49-F238E27FC236}">
                <a16:creationId xmlns:a16="http://schemas.microsoft.com/office/drawing/2014/main" id="{35691539-A608-35D7-0492-B49C85504CCC}"/>
              </a:ext>
            </a:extLst>
          </p:cNvPr>
          <p:cNvSpPr txBox="1">
            <a:spLocks/>
          </p:cNvSpPr>
          <p:nvPr/>
        </p:nvSpPr>
        <p:spPr>
          <a:xfrm>
            <a:off x="6858675" y="3120683"/>
            <a:ext cx="1638208" cy="30408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ctr"/>
            <a:r>
              <a:rPr lang="en-US" sz="2000" dirty="0"/>
              <a:t>Powerbank</a:t>
            </a:r>
          </a:p>
        </p:txBody>
      </p:sp>
      <p:pic>
        <p:nvPicPr>
          <p:cNvPr id="8" name="Google Shape;471;p44">
            <a:extLst>
              <a:ext uri="{FF2B5EF4-FFF2-40B4-BE49-F238E27FC236}">
                <a16:creationId xmlns:a16="http://schemas.microsoft.com/office/drawing/2014/main" id="{CE3F63CF-924B-152E-EC33-4104E7BDF44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501" t="10498" r="14349"/>
          <a:stretch/>
        </p:blipFill>
        <p:spPr>
          <a:xfrm>
            <a:off x="6874239" y="1797380"/>
            <a:ext cx="1610051" cy="11405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CB2FA3-736B-83C6-D3F0-6181C28602B9}"/>
              </a:ext>
            </a:extLst>
          </p:cNvPr>
          <p:cNvSpPr/>
          <p:nvPr/>
        </p:nvSpPr>
        <p:spPr>
          <a:xfrm>
            <a:off x="6890856" y="3586485"/>
            <a:ext cx="1557560" cy="53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Upcoming :  2</a:t>
            </a:r>
          </a:p>
        </p:txBody>
      </p:sp>
      <p:pic>
        <p:nvPicPr>
          <p:cNvPr id="10" name="Google Shape;471;p44">
            <a:extLst>
              <a:ext uri="{FF2B5EF4-FFF2-40B4-BE49-F238E27FC236}">
                <a16:creationId xmlns:a16="http://schemas.microsoft.com/office/drawing/2014/main" id="{7EC4A641-74F3-B1E3-711F-980039D7E4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501" t="10498" r="14349"/>
          <a:stretch/>
        </p:blipFill>
        <p:spPr>
          <a:xfrm>
            <a:off x="235858" y="1808269"/>
            <a:ext cx="1628234" cy="11296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2" name="Google Shape;602;p29">
            <a:extLst>
              <a:ext uri="{FF2B5EF4-FFF2-40B4-BE49-F238E27FC236}">
                <a16:creationId xmlns:a16="http://schemas.microsoft.com/office/drawing/2014/main" id="{E884C65D-D7D9-EC98-C175-49593E602B2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13828" y="1805713"/>
            <a:ext cx="1593210" cy="113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1B1D70-D728-22D6-1A9C-61757BE01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635" y="1776138"/>
            <a:ext cx="1610681" cy="1178359"/>
          </a:xfrm>
          <a:prstGeom prst="rect">
            <a:avLst/>
          </a:prstGeom>
        </p:spPr>
      </p:pic>
      <p:pic>
        <p:nvPicPr>
          <p:cNvPr id="12" name="Google Shape;471;p44">
            <a:extLst>
              <a:ext uri="{FF2B5EF4-FFF2-40B4-BE49-F238E27FC236}">
                <a16:creationId xmlns:a16="http://schemas.microsoft.com/office/drawing/2014/main" id="{2538728F-EAE3-7416-585F-6042FBE948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501" t="10498" r="14349"/>
          <a:stretch/>
        </p:blipFill>
        <p:spPr>
          <a:xfrm>
            <a:off x="8583260" y="1793682"/>
            <a:ext cx="1575464" cy="111911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" name="Google Shape;471;p44">
            <a:extLst>
              <a:ext uri="{FF2B5EF4-FFF2-40B4-BE49-F238E27FC236}">
                <a16:creationId xmlns:a16="http://schemas.microsoft.com/office/drawing/2014/main" id="{6CD7D510-6246-0F43-7B50-08F07E96EE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501" t="10498" r="14349"/>
          <a:stretch/>
        </p:blipFill>
        <p:spPr>
          <a:xfrm>
            <a:off x="10257694" y="1783118"/>
            <a:ext cx="1575464" cy="111911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" name="图片 4">
            <a:extLst>
              <a:ext uri="{FF2B5EF4-FFF2-40B4-BE49-F238E27FC236}">
                <a16:creationId xmlns:a16="http://schemas.microsoft.com/office/drawing/2014/main" id="{D23D25B4-F321-57DE-8519-11CEB55821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399" y="1798734"/>
            <a:ext cx="1557850" cy="1103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DA4BB-14A7-B10D-49B0-9C1E92DF47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8378" y="1776138"/>
            <a:ext cx="1548055" cy="1119111"/>
          </a:xfrm>
          <a:prstGeom prst="rect">
            <a:avLst/>
          </a:prstGeom>
        </p:spPr>
      </p:pic>
      <p:sp>
        <p:nvSpPr>
          <p:cNvPr id="16" name="Google Shape;460;p44">
            <a:extLst>
              <a:ext uri="{FF2B5EF4-FFF2-40B4-BE49-F238E27FC236}">
                <a16:creationId xmlns:a16="http://schemas.microsoft.com/office/drawing/2014/main" id="{6A8F4021-0385-3C40-9461-796AC7D6A2B8}"/>
              </a:ext>
            </a:extLst>
          </p:cNvPr>
          <p:cNvSpPr txBox="1">
            <a:spLocks/>
          </p:cNvSpPr>
          <p:nvPr/>
        </p:nvSpPr>
        <p:spPr>
          <a:xfrm>
            <a:off x="8593442" y="3126945"/>
            <a:ext cx="1552807" cy="30408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ctr"/>
            <a:r>
              <a:rPr lang="en-US" sz="2000" dirty="0"/>
              <a:t>Smartwatch </a:t>
            </a:r>
          </a:p>
        </p:txBody>
      </p:sp>
      <p:sp>
        <p:nvSpPr>
          <p:cNvPr id="17" name="Google Shape;460;p44">
            <a:extLst>
              <a:ext uri="{FF2B5EF4-FFF2-40B4-BE49-F238E27FC236}">
                <a16:creationId xmlns:a16="http://schemas.microsoft.com/office/drawing/2014/main" id="{76E7E325-E4B3-9C3A-7866-6C5096F19C41}"/>
              </a:ext>
            </a:extLst>
          </p:cNvPr>
          <p:cNvSpPr txBox="1">
            <a:spLocks/>
          </p:cNvSpPr>
          <p:nvPr/>
        </p:nvSpPr>
        <p:spPr>
          <a:xfrm>
            <a:off x="10273626" y="3105701"/>
            <a:ext cx="1552807" cy="304085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chivo"/>
              <a:buNone/>
              <a:defRPr sz="3100" b="0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algn="ctr"/>
            <a:r>
              <a:rPr lang="en-US" sz="2000" dirty="0"/>
              <a:t>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2FD060-C6EC-7EFA-C54B-37A633773D7A}"/>
              </a:ext>
            </a:extLst>
          </p:cNvPr>
          <p:cNvSpPr/>
          <p:nvPr/>
        </p:nvSpPr>
        <p:spPr>
          <a:xfrm>
            <a:off x="8594184" y="3578932"/>
            <a:ext cx="1557560" cy="53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Upcoming : 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94A224-FBB2-C039-E162-684D6DF2E771}"/>
              </a:ext>
            </a:extLst>
          </p:cNvPr>
          <p:cNvSpPr/>
          <p:nvPr/>
        </p:nvSpPr>
        <p:spPr>
          <a:xfrm>
            <a:off x="10297512" y="3571953"/>
            <a:ext cx="1528921" cy="53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Upcoming :  2</a:t>
            </a:r>
          </a:p>
        </p:txBody>
      </p:sp>
    </p:spTree>
    <p:extLst>
      <p:ext uri="{BB962C8B-B14F-4D97-AF65-F5344CB8AC3E}">
        <p14:creationId xmlns:p14="http://schemas.microsoft.com/office/powerpoint/2010/main" val="206780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2C7A3-D775-5AB9-B6F2-B6B900DB9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D2A787E-2EC9-8640-D5B6-E1B3F1E8E2A9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1FA0A70-9849-59CF-E7E4-E5A23A5E93EA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5CB7BA-F8E6-5EAB-624A-EF705BA1B46E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0D834-0E69-85C5-09F7-34B40C48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10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84BC11-CD54-697E-F4BE-69DBB57D7EA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46;p22">
            <a:extLst>
              <a:ext uri="{FF2B5EF4-FFF2-40B4-BE49-F238E27FC236}">
                <a16:creationId xmlns:a16="http://schemas.microsoft.com/office/drawing/2014/main" id="{60983846-DD3C-CA8B-AA1B-2475777310C5}"/>
              </a:ext>
            </a:extLst>
          </p:cNvPr>
          <p:cNvSpPr txBox="1"/>
          <p:nvPr/>
        </p:nvSpPr>
        <p:spPr>
          <a:xfrm>
            <a:off x="6254553" y="624142"/>
            <a:ext cx="253036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Proton </a:t>
            </a:r>
            <a:r>
              <a:rPr lang="en-US" sz="20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King </a:t>
            </a:r>
            <a:endParaRPr sz="2000" b="0" i="0" u="sng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05;p9">
            <a:extLst>
              <a:ext uri="{FF2B5EF4-FFF2-40B4-BE49-F238E27FC236}">
                <a16:creationId xmlns:a16="http://schemas.microsoft.com/office/drawing/2014/main" id="{AFF0862F-EC89-1E07-0A1D-6F09FDF7E2A5}"/>
              </a:ext>
            </a:extLst>
          </p:cNvPr>
          <p:cNvSpPr txBox="1"/>
          <p:nvPr/>
        </p:nvSpPr>
        <p:spPr>
          <a:xfrm>
            <a:off x="6214311" y="1186715"/>
            <a:ext cx="4535205" cy="443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  <a:endParaRPr b="1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Dual SIM (G+G) , Dual Standby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1.77 inch, QVGA Bright Color Display .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Wireless FM Radio with Recording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Memory Card support (Micro SD up to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GB )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MP3, MP4 , 3GP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Compact and Stylish modern outlook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Automatic Call Recorder 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Camera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Highlight Features : </a:t>
            </a:r>
          </a:p>
          <a:p>
            <a:pPr>
              <a:buClr>
                <a:schemeClr val="dk1"/>
              </a:buClr>
              <a:buSzPts val="1100"/>
            </a:pPr>
            <a:endParaRPr lang="en-US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1.77 inch Big Displa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1000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battery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Camera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Robust Build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–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Cyan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Blue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endParaRPr b="1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343C99A5-FD90-9EAD-BBF2-772B8BAD35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D97F8C-79FE-DFD0-A8BB-8C35C25F1609}"/>
              </a:ext>
            </a:extLst>
          </p:cNvPr>
          <p:cNvSpPr txBox="1"/>
          <p:nvPr/>
        </p:nvSpPr>
        <p:spPr>
          <a:xfrm>
            <a:off x="10728870" y="287525"/>
            <a:ext cx="503664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A86640-F7CF-7860-426C-A5D9C079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24" t="3088" r="14012" b="6592"/>
          <a:stretch>
            <a:fillRect/>
          </a:stretch>
        </p:blipFill>
        <p:spPr>
          <a:xfrm>
            <a:off x="403225" y="724277"/>
            <a:ext cx="5534223" cy="513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3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87929-07E3-F2CE-08CC-A0CDAD894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A9A572B-DE98-D953-A3A9-019BE0AC5AF2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DE32C4-23CC-71D7-E238-2CA108DE96B3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5909DA-DA74-D33E-3C9D-111E9FAFE9C4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13A5B-DA02-54E2-44F5-E7A3BA260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11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6B6934-15A6-C856-8C2A-0056ED5CF20E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46;p22">
            <a:extLst>
              <a:ext uri="{FF2B5EF4-FFF2-40B4-BE49-F238E27FC236}">
                <a16:creationId xmlns:a16="http://schemas.microsoft.com/office/drawing/2014/main" id="{D63A9F30-D0FF-94FB-48D5-CBD9D3BBD3AF}"/>
              </a:ext>
            </a:extLst>
          </p:cNvPr>
          <p:cNvSpPr txBox="1"/>
          <p:nvPr/>
        </p:nvSpPr>
        <p:spPr>
          <a:xfrm>
            <a:off x="6254553" y="624142"/>
            <a:ext cx="253036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Proton Style</a:t>
            </a:r>
            <a:endParaRPr sz="2000" b="0" i="0" u="sng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05;p9">
            <a:extLst>
              <a:ext uri="{FF2B5EF4-FFF2-40B4-BE49-F238E27FC236}">
                <a16:creationId xmlns:a16="http://schemas.microsoft.com/office/drawing/2014/main" id="{594D4C42-0CE4-1CD3-63E4-BB25A1249EC1}"/>
              </a:ext>
            </a:extLst>
          </p:cNvPr>
          <p:cNvSpPr txBox="1"/>
          <p:nvPr/>
        </p:nvSpPr>
        <p:spPr>
          <a:xfrm>
            <a:off x="6214311" y="1186715"/>
            <a:ext cx="4535205" cy="421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  <a:endParaRPr b="1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Dual SIM (G+G) , Dual Standby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2.4 inch, QVGA Bright Color Display .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Wireless FM Radio with Recording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Memory Card support (Micro SD up to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GB )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MP3, MP4 , 3GP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Compact and Stylish modern outlook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Automatic Call Recorder  </a:t>
            </a:r>
          </a:p>
          <a:p>
            <a:pPr>
              <a:buClr>
                <a:schemeClr val="dk1"/>
              </a:buClr>
              <a:buSzPts val="1100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Highlight Features : </a:t>
            </a:r>
          </a:p>
          <a:p>
            <a:pPr>
              <a:buClr>
                <a:schemeClr val="dk1"/>
              </a:buClr>
              <a:buSzPts val="1100"/>
            </a:pPr>
            <a:endParaRPr lang="en-US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2.4 inch Big Displa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3000 mAh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Monster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battery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Big Long Distance Torch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MTK Chipset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Robust Build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C Port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–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endParaRPr b="1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725CA2A1-B808-B5DB-675F-F3F411DB3A6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CF614E-B4F3-A1B5-DDE8-FF87F4D7DA74}"/>
              </a:ext>
            </a:extLst>
          </p:cNvPr>
          <p:cNvSpPr txBox="1"/>
          <p:nvPr/>
        </p:nvSpPr>
        <p:spPr>
          <a:xfrm>
            <a:off x="10728870" y="287525"/>
            <a:ext cx="503664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4C0493-8D9C-C3AC-A105-BB1F8CA561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02" t="3719" r="15450" b="6952"/>
          <a:stretch>
            <a:fillRect/>
          </a:stretch>
        </p:blipFill>
        <p:spPr>
          <a:xfrm>
            <a:off x="258775" y="595302"/>
            <a:ext cx="5564839" cy="546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7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B65BF-93AF-C507-60D5-0C558D8E7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7E47AFA-C934-C99C-C5C0-9B9D749163AE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9A048F-4C06-F3F9-CC19-A85272AE9066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421E33-7710-787C-8CB8-CF10D6F758B4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36B19-4687-4D40-102F-D9C754BC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12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F0A08C-C4C1-9ED6-E079-5781B6B96023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36AF3AF3-40C1-88C4-A381-A44A2880C8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4065D6-5C62-F754-2445-215FF0AA2BA5}"/>
              </a:ext>
            </a:extLst>
          </p:cNvPr>
          <p:cNvSpPr txBox="1"/>
          <p:nvPr/>
        </p:nvSpPr>
        <p:spPr>
          <a:xfrm>
            <a:off x="6227050" y="1207047"/>
            <a:ext cx="570603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Proton Power Bank- Spark 65+ </a:t>
            </a:r>
          </a:p>
          <a:p>
            <a:pPr>
              <a:buSzPts val="1100"/>
            </a:pPr>
            <a:endParaRPr lang="en-US" sz="1200" b="1" u="sng" dirty="0">
              <a:solidFill>
                <a:schemeClr val="tx1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>
              <a:buSzPts val="1100"/>
            </a:pPr>
            <a:r>
              <a:rPr lang="en-US" sz="1200" b="1" u="sng" dirty="0">
                <a:solidFill>
                  <a:schemeClr val="tx1"/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lang="en-US" sz="1200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PD65W Laptop Power Bank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-With built-in type-c cable as lanyard.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-Support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Iphone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15/16,etc.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Material: Aluminum Alloy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Capacity: 20000mAh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Battery:706074*4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Type-C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input&amp;output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:5V3A/9V3A/12V3A/15V3A/20V3.25A（PD65W）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Type-C cable input:5V3A/9V3A/12V3A/15V3A/20V3.0A（PD60W）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Type-C cable output:5V3A/9V3A/12V3A/15V3A/20V3.0A/10V2.25A（PD60W)SCP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USB-A output:5V3A/9V2.22A/10V/2.25A/12V1.67A（22.5W）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Multi-port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the same time:5V2A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Dimension: 110*65*32.6mm        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N.W.:372g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CF1F4C-7180-16BE-EE90-34EB855C78CA}"/>
              </a:ext>
            </a:extLst>
          </p:cNvPr>
          <p:cNvSpPr txBox="1"/>
          <p:nvPr/>
        </p:nvSpPr>
        <p:spPr>
          <a:xfrm>
            <a:off x="10728870" y="287525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sp>
        <p:nvSpPr>
          <p:cNvPr id="2" name="Google Shape;746;p22">
            <a:extLst>
              <a:ext uri="{FF2B5EF4-FFF2-40B4-BE49-F238E27FC236}">
                <a16:creationId xmlns:a16="http://schemas.microsoft.com/office/drawing/2014/main" id="{1F62A4E9-E372-58CC-C387-24548628E4CC}"/>
              </a:ext>
            </a:extLst>
          </p:cNvPr>
          <p:cNvSpPr txBox="1"/>
          <p:nvPr/>
        </p:nvSpPr>
        <p:spPr>
          <a:xfrm>
            <a:off x="6187494" y="684181"/>
            <a:ext cx="58665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100"/>
            </a:pP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Proton Power Bank- Spark 65+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3D8A67-DD54-3724-9895-CE56A82473B2}"/>
              </a:ext>
            </a:extLst>
          </p:cNvPr>
          <p:cNvSpPr txBox="1"/>
          <p:nvPr/>
        </p:nvSpPr>
        <p:spPr>
          <a:xfrm>
            <a:off x="6329974" y="5373954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 Proton Power Bank- Spark 65+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4C91C4-0B9A-1EA7-3CAB-0DBF263F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42" t="5165" r="21340" b="5995"/>
          <a:stretch>
            <a:fillRect/>
          </a:stretch>
        </p:blipFill>
        <p:spPr>
          <a:xfrm>
            <a:off x="389968" y="382671"/>
            <a:ext cx="5706032" cy="609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9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49C1F-5F84-4A13-0028-E2083F277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05992F1-86F3-6625-48E5-FDC15EC16C8D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9A3CD2-313F-AC8A-A73F-25B3AF2DDB17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715F72D-32CB-5895-A0BA-260F483F728B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622D5-68DF-8663-47F0-66C81068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157AF3DC-556C-4425-B7BE-71F46A88095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Rockwell" panose="02060603020205020403"/>
                <a:sym typeface="Rockwell" panose="02060603020205020403"/>
              </a:rPr>
              <a:t>13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Rockwell" panose="02060603020205020403"/>
              <a:sym typeface="Rockwell" panose="02060603020205020403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789FFE-BB2D-843F-404A-21FF3057560E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7FDC792D-BA7D-A502-2547-7295A0DE0178}"/>
              </a:ext>
            </a:extLst>
          </p:cNvPr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C99A41-6797-CE21-7982-5C4916AB3071}"/>
              </a:ext>
            </a:extLst>
          </p:cNvPr>
          <p:cNvSpPr txBox="1"/>
          <p:nvPr/>
        </p:nvSpPr>
        <p:spPr>
          <a:xfrm>
            <a:off x="6801620" y="2074129"/>
            <a:ext cx="539038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600" b="1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  <a:endParaRPr kumimoji="0" lang="en-US" sz="1600" b="0" i="0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0B0004020202020204" pitchFamily="34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85750" lvl="0" indent="-285750"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Aptos" panose="020B0004020202020204" pitchFamily="34" charset="0"/>
                <a:cs typeface="Times New Roman" panose="02020603050405020304" pitchFamily="18" charset="0"/>
                <a:sym typeface="Arial" panose="020B0604020202020204"/>
              </a:rPr>
              <a:t>Model: Energy Mate-10</a:t>
            </a:r>
          </a:p>
          <a:p>
            <a:pPr marL="285750" lvl="0" indent="-285750"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Aptos" panose="020B0004020202020204" pitchFamily="34" charset="0"/>
                <a:cs typeface="Times New Roman" panose="02020603050405020304" pitchFamily="18" charset="0"/>
                <a:sym typeface="Arial" panose="020B0604020202020204"/>
              </a:rPr>
              <a:t>Material: ABS</a:t>
            </a:r>
          </a:p>
          <a:p>
            <a:pPr marL="285750" lvl="0" indent="-285750"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Aptos" panose="020B0004020202020204" pitchFamily="34" charset="0"/>
                <a:cs typeface="Times New Roman" panose="02020603050405020304" pitchFamily="18" charset="0"/>
                <a:sym typeface="Arial" panose="020B0604020202020204"/>
              </a:rPr>
              <a:t>Capacity: 10000mAh</a:t>
            </a:r>
          </a:p>
          <a:p>
            <a:pPr marL="285750" lvl="0" indent="-285750"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Aptos" panose="020B0004020202020204" pitchFamily="34" charset="0"/>
                <a:cs typeface="Times New Roman" panose="02020603050405020304" pitchFamily="18" charset="0"/>
                <a:sym typeface="Arial" panose="020B0604020202020204"/>
              </a:rPr>
              <a:t>Input: 5V/2A</a:t>
            </a:r>
          </a:p>
          <a:p>
            <a:pPr marL="285750" lvl="0" indent="-285750"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Aptos" panose="020B0004020202020204" pitchFamily="34" charset="0"/>
                <a:cs typeface="Times New Roman" panose="02020603050405020304" pitchFamily="18" charset="0"/>
                <a:sym typeface="Arial" panose="020B0604020202020204"/>
              </a:rPr>
              <a:t>Output: 5V/2A</a:t>
            </a:r>
          </a:p>
          <a:p>
            <a:pPr marL="285750" indent="-285750">
              <a:buClr>
                <a:srgbClr val="000000"/>
              </a:buClr>
              <a:buSzPts val="1100"/>
              <a:buFont typeface="Wingdings" panose="05000000000000000000" pitchFamily="2" charset="2"/>
              <a:buChar char="§"/>
              <a:defRPr/>
            </a:pPr>
            <a:r>
              <a:rPr lang="en-US" sz="1600" kern="0" dirty="0">
                <a:solidFill>
                  <a:srgbClr val="000000"/>
                </a:solidFill>
                <a:latin typeface="Aptos" panose="020B0004020202020204" pitchFamily="34" charset="0"/>
                <a:cs typeface="Times New Roman" panose="02020603050405020304" pitchFamily="18" charset="0"/>
                <a:sym typeface="Arial" panose="020B0604020202020204"/>
              </a:rPr>
              <a:t>Dimension: 38*70.4*15.9mm</a:t>
            </a:r>
            <a:br>
              <a:rPr lang="en-US" sz="1600" kern="0" dirty="0">
                <a:solidFill>
                  <a:srgbClr val="000000"/>
                </a:solidFill>
                <a:latin typeface="Aptos" panose="020B0004020202020204" pitchFamily="34" charset="0"/>
                <a:cs typeface="Times New Roman" panose="02020603050405020304" pitchFamily="18" charset="0"/>
                <a:sym typeface="Arial" panose="020B0604020202020204"/>
              </a:rPr>
            </a:br>
            <a:endParaRPr lang="en-US" sz="1600" kern="0" dirty="0">
              <a:solidFill>
                <a:srgbClr val="000000"/>
              </a:solidFill>
              <a:latin typeface="Aptos" panose="020B0004020202020204" pitchFamily="34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3" name="Google Shape;746;p22">
            <a:extLst>
              <a:ext uri="{FF2B5EF4-FFF2-40B4-BE49-F238E27FC236}">
                <a16:creationId xmlns:a16="http://schemas.microsoft.com/office/drawing/2014/main" id="{ECCE087C-14C5-D4FB-E280-53707E98E119}"/>
              </a:ext>
            </a:extLst>
          </p:cNvPr>
          <p:cNvSpPr txBox="1"/>
          <p:nvPr/>
        </p:nvSpPr>
        <p:spPr>
          <a:xfrm>
            <a:off x="1886719" y="381438"/>
            <a:ext cx="903451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/>
            </a:pPr>
            <a:r>
              <a:rPr kumimoji="0" 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8246"/>
                </a:solidFill>
                <a:effectLst/>
                <a:uLnTx/>
                <a:uFillTx/>
                <a:latin typeface="Aptos" panose="020B000402020202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Proton POWER BANK  Energy Mate10- 10</a:t>
            </a:r>
            <a:r>
              <a:rPr lang="en-US" sz="2800" b="1" u="sng" kern="0" dirty="0">
                <a:solidFill>
                  <a:srgbClr val="FF8246"/>
                </a:solidFill>
                <a:latin typeface="Aptos" panose="020B000402020202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0</a:t>
            </a:r>
            <a:r>
              <a:rPr kumimoji="0" lang="en-US" sz="2800" b="1" i="0" u="sng" strike="noStrike" kern="0" cap="none" spc="0" normalizeH="0" baseline="0" noProof="0" dirty="0">
                <a:ln>
                  <a:noFill/>
                </a:ln>
                <a:solidFill>
                  <a:srgbClr val="FF8246"/>
                </a:solidFill>
                <a:effectLst/>
                <a:uLnTx/>
                <a:uFillTx/>
                <a:latin typeface="Aptos" panose="020B000402020202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00mA</a:t>
            </a:r>
            <a:r>
              <a:rPr lang="en-US" sz="2800" b="1" u="sng" kern="0" dirty="0">
                <a:solidFill>
                  <a:srgbClr val="FF8246"/>
                </a:solidFill>
                <a:latin typeface="Aptos" panose="020B0004020202020204" pitchFamily="34" charset="0"/>
                <a:ea typeface="Arial" panose="020B0604020202020204"/>
                <a:cs typeface="Arial" panose="020B0604020202020204"/>
                <a:sym typeface="Arial" panose="020B0604020202020204"/>
              </a:rPr>
              <a:t>h</a:t>
            </a:r>
            <a:endParaRPr kumimoji="0" lang="en-US" sz="2800" b="0" i="0" u="sng" strike="noStrike" kern="0" cap="none" spc="0" normalizeH="0" baseline="0" noProof="0" dirty="0">
              <a:ln>
                <a:noFill/>
              </a:ln>
              <a:solidFill>
                <a:srgbClr val="FF8246"/>
              </a:solidFill>
              <a:effectLst/>
              <a:uLnTx/>
              <a:uFillTx/>
              <a:latin typeface="Aptos" panose="020B0004020202020204" pitchFamily="34" charset="0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CD9220-E60F-89D0-F169-74EC40C4B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895" y="1203545"/>
            <a:ext cx="2726706" cy="44860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87D7A-F91F-578C-EFEE-9F3CE443AEDD}"/>
              </a:ext>
            </a:extLst>
          </p:cNvPr>
          <p:cNvSpPr txBox="1"/>
          <p:nvPr/>
        </p:nvSpPr>
        <p:spPr>
          <a:xfrm>
            <a:off x="6841993" y="5149670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 Proton Power Bank- EnergyMate-10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B0237-1329-0F74-8D80-448DC8A71203}"/>
              </a:ext>
            </a:extLst>
          </p:cNvPr>
          <p:cNvSpPr txBox="1"/>
          <p:nvPr/>
        </p:nvSpPr>
        <p:spPr>
          <a:xfrm>
            <a:off x="10728870" y="287525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</p:spTree>
    <p:extLst>
      <p:ext uri="{BB962C8B-B14F-4D97-AF65-F5344CB8AC3E}">
        <p14:creationId xmlns:p14="http://schemas.microsoft.com/office/powerpoint/2010/main" val="271725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/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157AF3DC-556C-4425-B7BE-71F46A88095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Rockwell"/>
                <a:sym typeface="Rockwell"/>
              </a:rPr>
              <a:t>14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Rockwell"/>
              <a:sym typeface="Rockwel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9" name="Google Shape;922;p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6841993" y="2488882"/>
            <a:ext cx="43656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600" b="1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ontserrat"/>
                <a:cs typeface="Times New Roman" panose="02020603050405020304" pitchFamily="18" charset="0"/>
                <a:sym typeface="Montserrat"/>
              </a:rPr>
              <a:t>Features: </a:t>
            </a:r>
            <a:endParaRPr kumimoji="0" lang="en-US" sz="1600" b="0" i="0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0B0004020202020204" pitchFamily="34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Input : 100-240V , 50-60Hz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Output : </a:t>
            </a:r>
            <a:r>
              <a:rPr lang="pt-BR" sz="1600" dirty="0">
                <a:latin typeface="Aptos" panose="020B0004020202020204" pitchFamily="34" charset="0"/>
              </a:rPr>
              <a:t>15W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Plug Standard: EU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Overvoltage &amp; Overcurrent Protection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Short Circuit Protection</a:t>
            </a:r>
          </a:p>
        </p:txBody>
      </p:sp>
      <p:sp>
        <p:nvSpPr>
          <p:cNvPr id="3" name="Google Shape;746;p22"/>
          <p:cNvSpPr txBox="1"/>
          <p:nvPr/>
        </p:nvSpPr>
        <p:spPr>
          <a:xfrm>
            <a:off x="6923474" y="1185784"/>
            <a:ext cx="58665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824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7V FAST CHARGER- B01-7V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8246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B7B1B7-C21F-86AB-FEBF-FA5297247516}"/>
              </a:ext>
            </a:extLst>
          </p:cNvPr>
          <p:cNvSpPr txBox="1"/>
          <p:nvPr/>
        </p:nvSpPr>
        <p:spPr>
          <a:xfrm>
            <a:off x="10957697" y="329207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C697A5-EC40-277A-B45A-6D3683D4BC75}"/>
              </a:ext>
            </a:extLst>
          </p:cNvPr>
          <p:cNvSpPr txBox="1"/>
          <p:nvPr/>
        </p:nvSpPr>
        <p:spPr>
          <a:xfrm>
            <a:off x="6841993" y="5149670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 Proton Mobile Charger RE-B01-7V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BC0EC76A-F1DA-4470-3F3E-0482ED82AE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" t="8782" r="10290" b="7314"/>
          <a:stretch>
            <a:fillRect/>
          </a:stretch>
        </p:blipFill>
        <p:spPr bwMode="auto">
          <a:xfrm>
            <a:off x="760492" y="1469909"/>
            <a:ext cx="5509012" cy="360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3DDED-D097-5276-A5F6-94202AA8B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DE58F10-6EA2-423C-1DC8-703061885F51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7EF325-EA98-B368-F864-3F24D07ED7F4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00BDB-754B-FCE8-AC64-50963739EC41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2F85C-123E-2079-FE9E-A0BAA4BB0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157AF3DC-556C-4425-B7BE-71F46A88095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Rockwell"/>
                <a:sym typeface="Rockwell"/>
              </a:rPr>
              <a:t>15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Rockwell"/>
              <a:sym typeface="Rockwel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3EBD04-F571-3785-4A6B-39727CAF7D3D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C1E3DA30-E9B0-E21D-0BC9-614749DC8752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A58113-6E42-6BE2-411C-07AF237C5794}"/>
              </a:ext>
            </a:extLst>
          </p:cNvPr>
          <p:cNvSpPr txBox="1"/>
          <p:nvPr/>
        </p:nvSpPr>
        <p:spPr>
          <a:xfrm>
            <a:off x="6163115" y="2046456"/>
            <a:ext cx="43656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600" b="1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ontserrat"/>
                <a:cs typeface="Times New Roman" panose="02020603050405020304" pitchFamily="18" charset="0"/>
                <a:sym typeface="Montserrat"/>
              </a:rPr>
              <a:t>Features: </a:t>
            </a:r>
            <a:endParaRPr kumimoji="0" lang="en-US" sz="1600" b="0" i="0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0B0004020202020204" pitchFamily="34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Input : 100-240V , 50-60Hz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Output : </a:t>
            </a:r>
            <a:r>
              <a:rPr lang="pt-BR" sz="1600" dirty="0">
                <a:latin typeface="Aptos" panose="020B0004020202020204" pitchFamily="34" charset="0"/>
              </a:rPr>
              <a:t>15W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Plug Standard: EU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Overvoltage &amp; Overcurrent Protection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Short Circuit Protection</a:t>
            </a:r>
          </a:p>
        </p:txBody>
      </p:sp>
      <p:sp>
        <p:nvSpPr>
          <p:cNvPr id="3" name="Google Shape;746;p22">
            <a:extLst>
              <a:ext uri="{FF2B5EF4-FFF2-40B4-BE49-F238E27FC236}">
                <a16:creationId xmlns:a16="http://schemas.microsoft.com/office/drawing/2014/main" id="{036BF9CA-091C-6BD5-5A8A-F1C9A59CFAEC}"/>
              </a:ext>
            </a:extLst>
          </p:cNvPr>
          <p:cNvSpPr txBox="1"/>
          <p:nvPr/>
        </p:nvSpPr>
        <p:spPr>
          <a:xfrm>
            <a:off x="6096000" y="1401366"/>
            <a:ext cx="58665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824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15W FAST CHARGER- S15W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8246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C4D593-398A-7258-5E4B-0626B18BB8DC}"/>
              </a:ext>
            </a:extLst>
          </p:cNvPr>
          <p:cNvSpPr txBox="1"/>
          <p:nvPr/>
        </p:nvSpPr>
        <p:spPr>
          <a:xfrm>
            <a:off x="10957697" y="329207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775AD5-15DD-6E90-7AA4-DD5B8F6D7C9A}"/>
              </a:ext>
            </a:extLst>
          </p:cNvPr>
          <p:cNvSpPr txBox="1"/>
          <p:nvPr/>
        </p:nvSpPr>
        <p:spPr>
          <a:xfrm>
            <a:off x="6252758" y="5456634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 Proton Mobile Charger RE-S15W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EAAF6-CC4F-54EC-EBAD-947ACB50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31" y="636984"/>
            <a:ext cx="4920041" cy="492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0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01BD4-66BE-4745-E43E-8219E1F0E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C60E463-FC1D-04C0-8834-1FF0AD3D8F7D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8B7DAD1-47F7-4CA4-8A37-FFE01206D994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BC5655-0713-612B-2A2B-B60833B762FD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60E13-E06C-B20A-2DF3-235FD62B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fld id="{157AF3DC-556C-4425-B7BE-71F46A88095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Rockwell"/>
                <a:sym typeface="Rockwell"/>
              </a:rPr>
              <a:t>16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Rockwell"/>
              <a:sym typeface="Rockwel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0148274-5AD0-0442-4758-FD12A726AEFB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A6586097-8643-CA4F-ADDE-C2385D152B99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A1DE13-E2BE-F72C-BCEE-596F9C162F81}"/>
              </a:ext>
            </a:extLst>
          </p:cNvPr>
          <p:cNvSpPr txBox="1"/>
          <p:nvPr/>
        </p:nvSpPr>
        <p:spPr>
          <a:xfrm>
            <a:off x="6163115" y="2046456"/>
            <a:ext cx="436562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  <a:defRPr/>
            </a:pPr>
            <a:r>
              <a:rPr kumimoji="0" lang="en-US" sz="1600" b="1" i="0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tos" panose="020B0004020202020204" pitchFamily="34" charset="0"/>
                <a:ea typeface="Montserrat"/>
                <a:cs typeface="Times New Roman" panose="02020603050405020304" pitchFamily="18" charset="0"/>
                <a:sym typeface="Montserrat"/>
              </a:rPr>
              <a:t>Features: </a:t>
            </a:r>
            <a:endParaRPr kumimoji="0" lang="en-US" sz="1600" b="0" i="0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ptos" panose="020B0004020202020204" pitchFamily="34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Input : 100-240V , 50-60Hz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Output : </a:t>
            </a:r>
            <a:r>
              <a:rPr lang="pt-BR" sz="1600" dirty="0">
                <a:latin typeface="Aptos" panose="020B0004020202020204" pitchFamily="34" charset="0"/>
              </a:rPr>
              <a:t>5V/3A, 9V/2.22A, 12V/1.67ª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Plug Standard: EU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Dual Port ( A +C)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LED Light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Overvoltage &amp; Overcurrent Protection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latin typeface="Aptos" panose="020B0004020202020204" pitchFamily="34" charset="0"/>
              </a:rPr>
              <a:t>Short Circuit Protection</a:t>
            </a:r>
          </a:p>
        </p:txBody>
      </p:sp>
      <p:sp>
        <p:nvSpPr>
          <p:cNvPr id="3" name="Google Shape;746;p22">
            <a:extLst>
              <a:ext uri="{FF2B5EF4-FFF2-40B4-BE49-F238E27FC236}">
                <a16:creationId xmlns:a16="http://schemas.microsoft.com/office/drawing/2014/main" id="{E444CD60-C979-528E-C2A7-852DD10CF891}"/>
              </a:ext>
            </a:extLst>
          </p:cNvPr>
          <p:cNvSpPr txBox="1"/>
          <p:nvPr/>
        </p:nvSpPr>
        <p:spPr>
          <a:xfrm>
            <a:off x="6096000" y="1401366"/>
            <a:ext cx="58665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8246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20W FAST CHARGER- T20 Ultra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8246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9AF1E9-8AB2-9731-D9AD-832C3E9ADE90}"/>
              </a:ext>
            </a:extLst>
          </p:cNvPr>
          <p:cNvSpPr txBox="1"/>
          <p:nvPr/>
        </p:nvSpPr>
        <p:spPr>
          <a:xfrm>
            <a:off x="10957697" y="329207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B7082-944A-4CF4-DFDF-F7C847DA18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29" y="1064514"/>
            <a:ext cx="4870217" cy="48702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D0CF5B-D6FB-ABC2-D338-676E0A72E7E5}"/>
              </a:ext>
            </a:extLst>
          </p:cNvPr>
          <p:cNvSpPr txBox="1"/>
          <p:nvPr/>
        </p:nvSpPr>
        <p:spPr>
          <a:xfrm>
            <a:off x="6252758" y="5456634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 Proton Mobile Charger RE- T20 Ultra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</p:spTree>
    <p:extLst>
      <p:ext uri="{BB962C8B-B14F-4D97-AF65-F5344CB8AC3E}">
        <p14:creationId xmlns:p14="http://schemas.microsoft.com/office/powerpoint/2010/main" val="29198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55595-FADF-6651-F12C-E10BF98E7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08D936-BCB6-764A-2462-1B18439A4183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A98BA9-324E-4A68-9E96-54462AC99CD9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6B705A-0F27-0AC6-CDC8-253D10912CB0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4289F-982B-99FF-E37B-34501201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17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D97031C-1012-8916-9E62-ADE82191118E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7BA2B18E-F6D0-0CFF-4AB5-BE265D72AEA9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6;p22">
            <a:extLst>
              <a:ext uri="{FF2B5EF4-FFF2-40B4-BE49-F238E27FC236}">
                <a16:creationId xmlns:a16="http://schemas.microsoft.com/office/drawing/2014/main" id="{FEB57A89-ACD0-7E3A-C10C-4DBBD0BDD162}"/>
              </a:ext>
            </a:extLst>
          </p:cNvPr>
          <p:cNvSpPr txBox="1"/>
          <p:nvPr/>
        </p:nvSpPr>
        <p:spPr>
          <a:xfrm>
            <a:off x="3479355" y="624518"/>
            <a:ext cx="751721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Proton Fast Charging-USB Cable-C-C ( 67W) 1M </a:t>
            </a:r>
          </a:p>
          <a:p>
            <a:r>
              <a:rPr lang="en-US" sz="1600" u="sng" dirty="0">
                <a:solidFill>
                  <a:schemeClr val="accent1"/>
                </a:solidFill>
              </a:rPr>
              <a:t>Nylon Braided Cable 65W  </a:t>
            </a:r>
            <a:endParaRPr lang="en-US" sz="3200" b="1" u="sng" dirty="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12" name="Google Shape;605;p9">
            <a:extLst>
              <a:ext uri="{FF2B5EF4-FFF2-40B4-BE49-F238E27FC236}">
                <a16:creationId xmlns:a16="http://schemas.microsoft.com/office/drawing/2014/main" id="{7D415DD3-CE52-5C10-8B6F-A44076645817}"/>
              </a:ext>
            </a:extLst>
          </p:cNvPr>
          <p:cNvSpPr txBox="1"/>
          <p:nvPr/>
        </p:nvSpPr>
        <p:spPr>
          <a:xfrm>
            <a:off x="6429125" y="1337563"/>
            <a:ext cx="5359651" cy="615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600" b="1" dirty="0">
                <a:latin typeface="Aptos" panose="020B0004020202020204" pitchFamily="34" charset="0"/>
                <a:ea typeface="Montserrat"/>
                <a:cs typeface="Times New Roman" pitchFamily="18" charset="0"/>
                <a:sym typeface="Montserrat"/>
              </a:rPr>
              <a:t>Features: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1. Coat Material:  woven cotton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2. USB Material:  </a:t>
            </a:r>
            <a:r>
              <a:rPr lang="en-US" sz="1600" dirty="0" err="1">
                <a:latin typeface="Aptos" panose="020B0004020202020204" pitchFamily="34" charset="0"/>
              </a:rPr>
              <a:t>Alluminum</a:t>
            </a:r>
            <a:r>
              <a:rPr lang="en-US" sz="1600" dirty="0">
                <a:latin typeface="Aptos" panose="020B0004020202020204" pitchFamily="34" charset="0"/>
              </a:rPr>
              <a:t> Alloy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3. Conductor: 60/0.08*2C+16/0.08*3C Pure Copper Wire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4. Cable Ture Current: 3A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5. OD: 4.0mm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6. Function: Charging &amp; Data Transfer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7.Data Transfer Speed: 480Mbps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8. Tensile Resistance: ≤30kgs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9.Length: 1M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10. LED Function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11. 65W PD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12. 35,000 Bend Lifespan </a:t>
            </a:r>
          </a:p>
          <a:p>
            <a:pPr algn="just"/>
            <a:endParaRPr lang="en-US" sz="1600" dirty="0">
              <a:latin typeface="Aptos" panose="020B00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Multiple security protection, non-damage fast charging and real- time fast data synchronization.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Upgraded and strengthened interface can withstand repeated bending or buckling to avoid breakage.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Using environment friendly materials which are soft, elastic, anti-pulling and anti-bending</a:t>
            </a:r>
          </a:p>
          <a:p>
            <a:pPr algn="just"/>
            <a:endParaRPr lang="en-US" sz="1600" dirty="0">
              <a:latin typeface="Aptos" panose="020B0004020202020204" pitchFamily="34" charset="0"/>
            </a:endParaRPr>
          </a:p>
          <a:p>
            <a:pPr algn="just"/>
            <a:endParaRPr lang="en-US" sz="1600" dirty="0">
              <a:latin typeface="Aptos" panose="020B0004020202020204" pitchFamily="34" charset="0"/>
            </a:endParaRPr>
          </a:p>
          <a:p>
            <a:pPr>
              <a:buClr>
                <a:srgbClr val="000000"/>
              </a:buClr>
              <a:buSzPts val="1100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sz="1600" b="1" u="sng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marL="228600" indent="-228600">
              <a:buClr>
                <a:schemeClr val="dk1"/>
              </a:buClr>
              <a:buSzPts val="1100"/>
              <a:buFont typeface="Arial"/>
              <a:buChar char="•"/>
            </a:pPr>
            <a:endParaRPr lang="en-US" sz="1600" b="1" dirty="0">
              <a:solidFill>
                <a:schemeClr val="tx1"/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00B0F0"/>
                </a:solidFill>
                <a:latin typeface="Aptos" panose="020B0004020202020204" pitchFamily="34" charset="0"/>
                <a:cs typeface="Times New Roman" pitchFamily="18" charset="0"/>
                <a:sym typeface="Arial"/>
              </a:rPr>
              <a:t>	</a:t>
            </a:r>
            <a:endParaRPr sz="1600" b="1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AA8F1-BB66-AD4E-64D0-8B43B3F8B6A6}"/>
              </a:ext>
            </a:extLst>
          </p:cNvPr>
          <p:cNvSpPr txBox="1"/>
          <p:nvPr/>
        </p:nvSpPr>
        <p:spPr>
          <a:xfrm>
            <a:off x="10996571" y="316741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D0726-5E08-6DBD-6006-2557D8605783}"/>
              </a:ext>
            </a:extLst>
          </p:cNvPr>
          <p:cNvSpPr txBox="1"/>
          <p:nvPr/>
        </p:nvSpPr>
        <p:spPr>
          <a:xfrm>
            <a:off x="6684567" y="6039167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 751098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 Proton Fast Charging-USB Cable-C-C ( 67W) 1M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11DECA-294B-27EC-4ACA-FCE796E39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2" y="1413437"/>
            <a:ext cx="5272707" cy="527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3FF05-0355-2B57-F710-DCF22C62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1109FCA-E9CE-131E-94A6-DE2F9BF6907D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183D56-59E0-8973-CE5E-00843C019AE0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583178-00C7-BDCC-5E9C-AF3DA4480A67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2AA64-6081-E224-7651-25F555C5B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18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CE87D3-C7AE-7AC8-A295-66F24FEE86D4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072B819B-D697-BB90-975B-5FF34F60B68F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6;p22">
            <a:extLst>
              <a:ext uri="{FF2B5EF4-FFF2-40B4-BE49-F238E27FC236}">
                <a16:creationId xmlns:a16="http://schemas.microsoft.com/office/drawing/2014/main" id="{61DDBB61-5BC4-C53C-114B-F9AF5243FF1E}"/>
              </a:ext>
            </a:extLst>
          </p:cNvPr>
          <p:cNvSpPr txBox="1"/>
          <p:nvPr/>
        </p:nvSpPr>
        <p:spPr>
          <a:xfrm>
            <a:off x="3479355" y="624518"/>
            <a:ext cx="751721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u="sng" dirty="0">
                <a:solidFill>
                  <a:schemeClr val="accent1"/>
                </a:solidFill>
              </a:rPr>
              <a:t>Proton Fast Charging-USB Cable-Spark C to L- LED 1M</a:t>
            </a:r>
          </a:p>
          <a:p>
            <a:pPr algn="ctr"/>
            <a:r>
              <a:rPr lang="en-US" sz="1600" u="sng" dirty="0">
                <a:solidFill>
                  <a:schemeClr val="accent1"/>
                </a:solidFill>
              </a:rPr>
              <a:t>Nylon Braided LED Cable 27W  </a:t>
            </a:r>
            <a:endParaRPr lang="en-US" sz="3200" b="1" u="sng" dirty="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12" name="Google Shape;605;p9">
            <a:extLst>
              <a:ext uri="{FF2B5EF4-FFF2-40B4-BE49-F238E27FC236}">
                <a16:creationId xmlns:a16="http://schemas.microsoft.com/office/drawing/2014/main" id="{ABBA6149-A89D-38D2-6689-F19D8E68DC6E}"/>
              </a:ext>
            </a:extLst>
          </p:cNvPr>
          <p:cNvSpPr txBox="1"/>
          <p:nvPr/>
        </p:nvSpPr>
        <p:spPr>
          <a:xfrm>
            <a:off x="6679758" y="1517030"/>
            <a:ext cx="5359651" cy="603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600" b="1" dirty="0">
                <a:latin typeface="Aptos" panose="020B0004020202020204" pitchFamily="34" charset="0"/>
                <a:ea typeface="Montserrat"/>
                <a:cs typeface="Times New Roman" pitchFamily="18" charset="0"/>
                <a:sym typeface="Montserrat"/>
              </a:rPr>
              <a:t>Features: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1. Coat Material:  woven cotton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2. USB Material:  </a:t>
            </a:r>
            <a:r>
              <a:rPr lang="en-US" sz="1600" dirty="0" err="1">
                <a:latin typeface="Aptos" panose="020B0004020202020204" pitchFamily="34" charset="0"/>
              </a:rPr>
              <a:t>Alluminum</a:t>
            </a:r>
            <a:r>
              <a:rPr lang="en-US" sz="1600" dirty="0">
                <a:latin typeface="Aptos" panose="020B0004020202020204" pitchFamily="34" charset="0"/>
              </a:rPr>
              <a:t> Alloy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3. Conductor: 60/0.08*2C+16/0.08*3C Pure Copper Wire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4. Cable Ture Current: 3A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5. OD: 4.0mm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6. Function: Charging &amp; Data Transfer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7.Data Transfer Speed: 480Mbps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8. Tensile Resistance: ≤30kgs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9.Length: 1M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10. LED Function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11. 27W PD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12. 35,000 Bend Lifespan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Multiple security protection, non-damage fast charging and real- time fast data synchronization.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Upgraded and strengthened interface can withstand repeated bending or buckling to avoid breakage.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/>
              <a:t>Using environment friendly materials which are soft, elastic, anti-pulling and anti-bending</a:t>
            </a:r>
          </a:p>
          <a:p>
            <a:pPr algn="just"/>
            <a:endParaRPr lang="en-US" sz="1600" dirty="0">
              <a:latin typeface="Aptos" panose="020B0004020202020204" pitchFamily="34" charset="0"/>
            </a:endParaRPr>
          </a:p>
          <a:p>
            <a:pPr algn="just"/>
            <a:endParaRPr lang="en-US" sz="1600" dirty="0">
              <a:latin typeface="Aptos" panose="020B0004020202020204" pitchFamily="34" charset="0"/>
            </a:endParaRPr>
          </a:p>
          <a:p>
            <a:pPr>
              <a:buClr>
                <a:srgbClr val="000000"/>
              </a:buClr>
              <a:buSzPts val="1100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sz="1600" b="1" u="sng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marL="228600" indent="-228600">
              <a:buClr>
                <a:schemeClr val="dk1"/>
              </a:buClr>
              <a:buSzPts val="1100"/>
              <a:buFont typeface="Arial"/>
              <a:buChar char="•"/>
            </a:pPr>
            <a:endParaRPr lang="en-US" sz="1600" b="1" dirty="0">
              <a:solidFill>
                <a:schemeClr val="tx1"/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00B0F0"/>
                </a:solidFill>
                <a:latin typeface="Aptos" panose="020B0004020202020204" pitchFamily="34" charset="0"/>
                <a:cs typeface="Times New Roman" pitchFamily="18" charset="0"/>
                <a:sym typeface="Arial"/>
              </a:rPr>
              <a:t>	</a:t>
            </a:r>
            <a:endParaRPr sz="1600" b="1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F77DA-F206-34B1-A45A-C7CBEFF71086}"/>
              </a:ext>
            </a:extLst>
          </p:cNvPr>
          <p:cNvSpPr txBox="1"/>
          <p:nvPr/>
        </p:nvSpPr>
        <p:spPr>
          <a:xfrm>
            <a:off x="10996571" y="316741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5376D-3BDA-F211-DBC7-6C1C4D20E9FA}"/>
              </a:ext>
            </a:extLst>
          </p:cNvPr>
          <p:cNvSpPr txBox="1"/>
          <p:nvPr/>
        </p:nvSpPr>
        <p:spPr>
          <a:xfrm>
            <a:off x="6841993" y="5942826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 Proton Fast Charging-USB Cable-Spark C to L- LED 1M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0D0DF7-723B-5716-E386-B7917FC91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538" y="3795299"/>
            <a:ext cx="1724438" cy="29202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824BC5-8251-A7A1-40A6-72D273E9F2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43" r="48263"/>
          <a:stretch>
            <a:fillRect/>
          </a:stretch>
        </p:blipFill>
        <p:spPr>
          <a:xfrm>
            <a:off x="570368" y="1074011"/>
            <a:ext cx="2908987" cy="56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A03FB-44EE-FA66-4DFF-3334A803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9A5E9CE-2B7E-88A6-FDC8-AB7937FFAFE3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BE9DC3-07BE-874F-9DC5-D5B823BBA9FE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BBC169-488E-550E-C1BE-721A1EFFD08D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4B19D-A153-9F85-E3EB-725F6295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19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7FBC4C-BD4B-CD82-6242-CFEB51D2D1FD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DD6CB455-8D67-D87F-DD55-18C7235A7764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6;p22">
            <a:extLst>
              <a:ext uri="{FF2B5EF4-FFF2-40B4-BE49-F238E27FC236}">
                <a16:creationId xmlns:a16="http://schemas.microsoft.com/office/drawing/2014/main" id="{8B066223-104E-A5C2-A7CF-66650FA6E090}"/>
              </a:ext>
            </a:extLst>
          </p:cNvPr>
          <p:cNvSpPr txBox="1"/>
          <p:nvPr/>
        </p:nvSpPr>
        <p:spPr>
          <a:xfrm>
            <a:off x="3835841" y="611503"/>
            <a:ext cx="751721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600" u="sng" dirty="0">
                <a:solidFill>
                  <a:schemeClr val="accent1"/>
                </a:solidFill>
              </a:rPr>
              <a:t>Proton Fast Charging-USB Cable-Spark- 4 IN 1</a:t>
            </a:r>
          </a:p>
          <a:p>
            <a:r>
              <a:rPr lang="en-US" sz="1600" u="sng" dirty="0">
                <a:solidFill>
                  <a:schemeClr val="accent1"/>
                </a:solidFill>
                <a:latin typeface="Aptos" panose="020B0004020202020204" pitchFamily="34" charset="0"/>
              </a:rPr>
              <a:t>Nylon Braided 4in1 Cable 27W/60W</a:t>
            </a:r>
            <a:endParaRPr lang="en-US" sz="3600" u="sng" dirty="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12" name="Google Shape;605;p9">
            <a:extLst>
              <a:ext uri="{FF2B5EF4-FFF2-40B4-BE49-F238E27FC236}">
                <a16:creationId xmlns:a16="http://schemas.microsoft.com/office/drawing/2014/main" id="{9B84908F-7505-AE1D-7417-6180222CCFE8}"/>
              </a:ext>
            </a:extLst>
          </p:cNvPr>
          <p:cNvSpPr txBox="1"/>
          <p:nvPr/>
        </p:nvSpPr>
        <p:spPr>
          <a:xfrm>
            <a:off x="6581870" y="1318393"/>
            <a:ext cx="5359651" cy="603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600" b="1" dirty="0">
                <a:latin typeface="Aptos" panose="020B0004020202020204" pitchFamily="34" charset="0"/>
                <a:ea typeface="Montserrat"/>
                <a:cs typeface="Times New Roman" pitchFamily="18" charset="0"/>
                <a:sym typeface="Montserrat"/>
              </a:rPr>
              <a:t>Features:</a:t>
            </a:r>
          </a:p>
          <a:p>
            <a:pPr>
              <a:buClr>
                <a:srgbClr val="000000"/>
              </a:buClr>
              <a:buSzPts val="1100"/>
            </a:pPr>
            <a:endParaRPr lang="en-US" sz="1600" b="1" dirty="0"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1. Coat Material:  woven cotton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2. USB Material:  </a:t>
            </a:r>
            <a:r>
              <a:rPr lang="en-US" sz="1600" dirty="0" err="1">
                <a:latin typeface="Aptos" panose="020B0004020202020204" pitchFamily="34" charset="0"/>
              </a:rPr>
              <a:t>Alluminum</a:t>
            </a:r>
            <a:r>
              <a:rPr lang="en-US" sz="1600" dirty="0">
                <a:latin typeface="Aptos" panose="020B0004020202020204" pitchFamily="34" charset="0"/>
              </a:rPr>
              <a:t> Alloy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3. Conductor: 60/0.08*2C+16/0.08*3C Pure Copper Wire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4. Cable Ture Current: 3A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5. OD: 4.0mm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6. Function: Charging &amp; Data Transfer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7.Data Transfer Speed: 480Mbps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8. Tensile Resistance: ≤30kgs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9.Length: 1M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10. 35,000 Bend Lifespan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11. 27W / 60W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12. A to C /A to L  / C to C / C to L </a:t>
            </a:r>
          </a:p>
          <a:p>
            <a:pPr algn="just"/>
            <a:endParaRPr lang="en-US" sz="1600" dirty="0">
              <a:latin typeface="Aptos" panose="020B00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>
                <a:latin typeface="Aptos" panose="020B0004020202020204" pitchFamily="34" charset="0"/>
              </a:rPr>
              <a:t>C TO C 60W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>
                <a:latin typeface="Aptos" panose="020B0004020202020204" pitchFamily="34" charset="0"/>
              </a:rPr>
              <a:t> C TO L 27W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>
                <a:latin typeface="Aptos" panose="020B0004020202020204" pitchFamily="34" charset="0"/>
              </a:rPr>
              <a:t> A TO C 5V 3A 15W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l-PL" dirty="0">
                <a:latin typeface="Aptos" panose="020B0004020202020204" pitchFamily="34" charset="0"/>
              </a:rPr>
              <a:t>A TO L 5V 2.4A  12W</a:t>
            </a:r>
            <a:endParaRPr lang="en-US" dirty="0">
              <a:latin typeface="Aptos" panose="020B0004020202020204" pitchFamily="34" charset="0"/>
            </a:endParaRPr>
          </a:p>
          <a:p>
            <a:pPr algn="just"/>
            <a:endParaRPr lang="en-US" sz="1600" dirty="0">
              <a:latin typeface="Aptos" panose="020B0004020202020204" pitchFamily="34" charset="0"/>
            </a:endParaRPr>
          </a:p>
          <a:p>
            <a:pPr>
              <a:buClr>
                <a:srgbClr val="000000"/>
              </a:buClr>
              <a:buSzPts val="1100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sz="1600" b="1" u="sng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marL="228600" indent="-228600">
              <a:buClr>
                <a:schemeClr val="dk1"/>
              </a:buClr>
              <a:buSzPts val="1100"/>
              <a:buFont typeface="Arial"/>
              <a:buChar char="•"/>
            </a:pPr>
            <a:endParaRPr lang="en-US" sz="1600" b="1" dirty="0">
              <a:solidFill>
                <a:schemeClr val="tx1"/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00B0F0"/>
                </a:solidFill>
                <a:latin typeface="Aptos" panose="020B0004020202020204" pitchFamily="34" charset="0"/>
                <a:cs typeface="Times New Roman" pitchFamily="18" charset="0"/>
                <a:sym typeface="Arial"/>
              </a:rPr>
              <a:t>	</a:t>
            </a:r>
            <a:endParaRPr sz="1600" b="1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15C632-744A-FC00-006B-97B0FFA9730A}"/>
              </a:ext>
            </a:extLst>
          </p:cNvPr>
          <p:cNvSpPr txBox="1"/>
          <p:nvPr/>
        </p:nvSpPr>
        <p:spPr>
          <a:xfrm>
            <a:off x="10996571" y="316741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53CDD-3A36-A7E9-B2B4-50AC8018CA37}"/>
              </a:ext>
            </a:extLst>
          </p:cNvPr>
          <p:cNvSpPr txBox="1"/>
          <p:nvPr/>
        </p:nvSpPr>
        <p:spPr>
          <a:xfrm>
            <a:off x="6660219" y="6079351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Proton Fast Charging-USB Cable-Spark- 4 IN 1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5D786-D7A4-697A-531F-221A5156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95" y="1405730"/>
            <a:ext cx="3191754" cy="53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9849-D000-703C-ABD5-57F4A7880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7CD71AF-1FCB-1AAC-F4F2-8EED63C4973D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DAE811-60AD-F49D-46B1-8AC3AB410A8F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30E0CD-3ED6-8D74-AE35-AF1AFF770C03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3385A4B-69DD-3762-BFA4-5615815EA33B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6655EFE0-7B93-8EC5-4911-BD25D652B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6968" y="5740491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CD802D-EACF-0262-9BE7-49521316CD10}"/>
              </a:ext>
            </a:extLst>
          </p:cNvPr>
          <p:cNvSpPr txBox="1"/>
          <p:nvPr/>
        </p:nvSpPr>
        <p:spPr>
          <a:xfrm>
            <a:off x="5728622" y="517803"/>
            <a:ext cx="537063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     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6.6” Punch Hole  LCD  HD+   IPS  INCELL  2.5D   	    20：9 120Hz Touch Sampling Rate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Immersive Punch hole LCD</a:t>
            </a: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RAM: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8GB Boosted * RAM ( 4+4) ,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128GB (Expandable Upto 1TB) DDR4X+UFS2.2 	      Super High-Speed Memory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Rear Camera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52MP AI Dual Camera 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Camera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50M Selfie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Unisoc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T615 SoC Octa Core | TSMC，12nm | 		     2*A75@2.2GHz + 6*A55@1.8GHz,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GPU - Mali G57 MP1@850MHz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Power Marathon  5000mAh  Li-Polymer  ( Supports     	      20W Fast Charging ) 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Sensors:       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Gravity, Proximity, Light,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Side-Mounted Fingerprint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Android 15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Moonlight blue ( Inspired by Meteors In Moonlight )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Feel like Feather weight with 8.5mm Thikness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Sunshine Screen in Outdoor :600 nits brightness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Splashproof, IP54 , Gorilla Glass , Dynamic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Control 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Smartwake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Lift to Check Phone , Smart motion , Pocket Mode . Exclusive Default Call Recording Features . ( No notifications ) </a:t>
            </a:r>
          </a:p>
          <a:p>
            <a:pPr>
              <a:buClr>
                <a:srgbClr val="000000"/>
              </a:buClr>
              <a:buSzPts val="1100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lang="en-US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22AEE-3879-7D11-8B8E-EB595EF309F7}"/>
              </a:ext>
            </a:extLst>
          </p:cNvPr>
          <p:cNvSpPr txBox="1"/>
          <p:nvPr/>
        </p:nvSpPr>
        <p:spPr>
          <a:xfrm>
            <a:off x="5728622" y="185738"/>
            <a:ext cx="4274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000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en-US" sz="2000" b="0" i="0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Phone – X20 Pro 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921BF-C45F-09BF-8A42-AA0B39D4ACC2}"/>
              </a:ext>
            </a:extLst>
          </p:cNvPr>
          <p:cNvSpPr txBox="1"/>
          <p:nvPr/>
        </p:nvSpPr>
        <p:spPr>
          <a:xfrm>
            <a:off x="7195225" y="6026001"/>
            <a:ext cx="3537214" cy="577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751090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 Smartphone- X20 Pro 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  11500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950A2-6DEC-8115-BC4E-03D95BF0C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" y="351770"/>
            <a:ext cx="4066522" cy="620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8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7AACD-26EE-2C21-47A9-43172353F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7861007-A353-00AF-6773-50F67CA815FC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8D88FC-BAF4-3FD1-A028-6D16E0700708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E360AE-0CB1-A202-16AE-70BEE0604591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B8349-0342-73E5-BE56-B06CA7ED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20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DE7148B-D9DF-818E-035C-109C7DF1EF27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63F0288D-6211-0A5F-EFCE-B8547F700199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6;p22">
            <a:extLst>
              <a:ext uri="{FF2B5EF4-FFF2-40B4-BE49-F238E27FC236}">
                <a16:creationId xmlns:a16="http://schemas.microsoft.com/office/drawing/2014/main" id="{A7AC9C9C-E6A3-9D36-CA61-ECD491029746}"/>
              </a:ext>
            </a:extLst>
          </p:cNvPr>
          <p:cNvSpPr txBox="1"/>
          <p:nvPr/>
        </p:nvSpPr>
        <p:spPr>
          <a:xfrm>
            <a:off x="3835841" y="611503"/>
            <a:ext cx="751721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Proton Fast Charging-USB Cable Spark C-C -1M</a:t>
            </a:r>
          </a:p>
          <a:p>
            <a:r>
              <a:rPr lang="en-US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Nylon Braided </a:t>
            </a:r>
            <a:r>
              <a:rPr lang="pl-PL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 TO C 60W</a:t>
            </a:r>
            <a:endParaRPr lang="en-US" u="sng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605;p9">
            <a:extLst>
              <a:ext uri="{FF2B5EF4-FFF2-40B4-BE49-F238E27FC236}">
                <a16:creationId xmlns:a16="http://schemas.microsoft.com/office/drawing/2014/main" id="{38181AFD-A850-4D95-4086-C5D0CAAFCEE0}"/>
              </a:ext>
            </a:extLst>
          </p:cNvPr>
          <p:cNvSpPr txBox="1"/>
          <p:nvPr/>
        </p:nvSpPr>
        <p:spPr>
          <a:xfrm>
            <a:off x="6590923" y="1962252"/>
            <a:ext cx="5359651" cy="4555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600" b="1" dirty="0">
                <a:latin typeface="Aptos" panose="020B0004020202020204" pitchFamily="34" charset="0"/>
                <a:ea typeface="Montserrat"/>
                <a:cs typeface="Times New Roman" pitchFamily="18" charset="0"/>
                <a:sym typeface="Montserrat"/>
              </a:rPr>
              <a:t>Features:</a:t>
            </a:r>
          </a:p>
          <a:p>
            <a:pPr>
              <a:buClr>
                <a:srgbClr val="000000"/>
              </a:buClr>
              <a:buSzPts val="1100"/>
            </a:pPr>
            <a:endParaRPr lang="en-US" sz="1600" b="1" dirty="0"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1. Coat Material:  woven cotton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2. USB Material:  </a:t>
            </a:r>
            <a:r>
              <a:rPr lang="en-US" sz="1600" dirty="0" err="1">
                <a:latin typeface="Aptos" panose="020B0004020202020204" pitchFamily="34" charset="0"/>
              </a:rPr>
              <a:t>Alluminum</a:t>
            </a:r>
            <a:r>
              <a:rPr lang="en-US" sz="1600" dirty="0">
                <a:latin typeface="Aptos" panose="020B0004020202020204" pitchFamily="34" charset="0"/>
              </a:rPr>
              <a:t> Alloy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3. Conductor: 60/0.08*2C+16/0.08*3C Pure Copper Wire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4. OD: 4.0mm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6. Function: Charging &amp; Data Transfer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7.Data Transfer Speed: 480Mbps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8. Tensile Resistance: ≤30kgs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9.Length:1M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10. 35,000 Bend Lifespan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11. 60W PD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12. Type C to Type C </a:t>
            </a:r>
          </a:p>
          <a:p>
            <a:pPr algn="just"/>
            <a:endParaRPr lang="en-US" sz="1600" dirty="0">
              <a:latin typeface="Aptos" panose="020B0004020202020204" pitchFamily="34" charset="0"/>
            </a:endParaRPr>
          </a:p>
          <a:p>
            <a:pPr>
              <a:buClr>
                <a:srgbClr val="000000"/>
              </a:buClr>
              <a:buSzPts val="1100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sz="1600" b="1" u="sng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marL="228600" indent="-228600">
              <a:buClr>
                <a:schemeClr val="dk1"/>
              </a:buClr>
              <a:buSzPts val="1100"/>
              <a:buFont typeface="Arial"/>
              <a:buChar char="•"/>
            </a:pPr>
            <a:endParaRPr lang="en-US" sz="1600" b="1" dirty="0">
              <a:solidFill>
                <a:schemeClr val="tx1"/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00B0F0"/>
                </a:solidFill>
                <a:latin typeface="Aptos" panose="020B0004020202020204" pitchFamily="34" charset="0"/>
                <a:cs typeface="Times New Roman" pitchFamily="18" charset="0"/>
                <a:sym typeface="Arial"/>
              </a:rPr>
              <a:t>	</a:t>
            </a:r>
            <a:endParaRPr sz="1600" b="1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587FF-F645-1EB2-8599-5DDBD00FF975}"/>
              </a:ext>
            </a:extLst>
          </p:cNvPr>
          <p:cNvSpPr txBox="1"/>
          <p:nvPr/>
        </p:nvSpPr>
        <p:spPr>
          <a:xfrm>
            <a:off x="10996571" y="316741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A71FC-D175-1E14-927C-F6DC2884C676}"/>
              </a:ext>
            </a:extLst>
          </p:cNvPr>
          <p:cNvSpPr txBox="1"/>
          <p:nvPr/>
        </p:nvSpPr>
        <p:spPr>
          <a:xfrm>
            <a:off x="6689171" y="5680197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Proton Fast Charging-USB Cable-Spark C-C-1M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D01C48-F504-4F0E-3AC6-72CC42001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184" y="1101921"/>
            <a:ext cx="2606727" cy="561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0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B3EBE-1AA6-83E2-2D10-35B071149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A6976EF-8188-3010-E288-5BF81057C853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CE35A0-D58C-950D-75FC-87EE8D4EEF2B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8CB2B5-9A3C-EE1C-1BB1-500122C7FB1F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D830D-57BA-7811-DB38-92C012E7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21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9D8A3A-BD05-2CBF-D41F-F38E37C71AF8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D431F071-DF7D-0A1D-8137-404E1DD2FB5F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6;p22">
            <a:extLst>
              <a:ext uri="{FF2B5EF4-FFF2-40B4-BE49-F238E27FC236}">
                <a16:creationId xmlns:a16="http://schemas.microsoft.com/office/drawing/2014/main" id="{4A7B7C0E-71C3-6BCC-4B39-623BECCDE5DA}"/>
              </a:ext>
            </a:extLst>
          </p:cNvPr>
          <p:cNvSpPr txBox="1"/>
          <p:nvPr/>
        </p:nvSpPr>
        <p:spPr>
          <a:xfrm>
            <a:off x="3835841" y="611503"/>
            <a:ext cx="751721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</a:rPr>
              <a:t>Proton Fast Charging-USB Cable Spark A-C -1M</a:t>
            </a:r>
          </a:p>
          <a:p>
            <a:r>
              <a:rPr lang="en-US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Nylon Braided </a:t>
            </a:r>
            <a:r>
              <a:rPr lang="pl-PL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3A Cable </a:t>
            </a:r>
          </a:p>
          <a:p>
            <a:endParaRPr lang="en-US" sz="3600" b="1" u="sng" dirty="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12" name="Google Shape;605;p9">
            <a:extLst>
              <a:ext uri="{FF2B5EF4-FFF2-40B4-BE49-F238E27FC236}">
                <a16:creationId xmlns:a16="http://schemas.microsoft.com/office/drawing/2014/main" id="{A066282F-E7A3-258B-A4AC-4942CB8C2DE6}"/>
              </a:ext>
            </a:extLst>
          </p:cNvPr>
          <p:cNvSpPr txBox="1"/>
          <p:nvPr/>
        </p:nvSpPr>
        <p:spPr>
          <a:xfrm>
            <a:off x="6590923" y="1962252"/>
            <a:ext cx="5359651" cy="43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600" b="1" dirty="0">
                <a:latin typeface="Aptos" panose="020B0004020202020204" pitchFamily="34" charset="0"/>
                <a:ea typeface="Montserrat"/>
                <a:cs typeface="Times New Roman" pitchFamily="18" charset="0"/>
                <a:sym typeface="Montserrat"/>
              </a:rPr>
              <a:t>Features:</a:t>
            </a:r>
          </a:p>
          <a:p>
            <a:pPr>
              <a:buClr>
                <a:srgbClr val="000000"/>
              </a:buClr>
              <a:buSzPts val="1100"/>
            </a:pPr>
            <a:endParaRPr lang="en-US" sz="1600" b="1" dirty="0"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1. Coat Material:  woven cotton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2. USB Material:  </a:t>
            </a:r>
            <a:r>
              <a:rPr lang="en-US" sz="1600" dirty="0" err="1">
                <a:latin typeface="Aptos" panose="020B0004020202020204" pitchFamily="34" charset="0"/>
              </a:rPr>
              <a:t>Alluminum</a:t>
            </a:r>
            <a:r>
              <a:rPr lang="en-US" sz="1600" dirty="0">
                <a:latin typeface="Aptos" panose="020B0004020202020204" pitchFamily="34" charset="0"/>
              </a:rPr>
              <a:t> Alloy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3. Conductor: 60/0.08*2C+16/0.08*3C Pure Copper Wire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4. Cable Ture Current: 3A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5. OD: 4.0mm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6. Function: Charging &amp; Data Transfer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7.Data Transfer Speed: 480Mbps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8. Tensile Resistance: ≤30kgs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9.Length:1M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10. 35,000 Bend Lifespan </a:t>
            </a:r>
          </a:p>
          <a:p>
            <a:pPr algn="just"/>
            <a:endParaRPr lang="en-US" sz="1600" dirty="0">
              <a:latin typeface="Aptos" panose="020B0004020202020204" pitchFamily="34" charset="0"/>
            </a:endParaRPr>
          </a:p>
          <a:p>
            <a:pPr>
              <a:buClr>
                <a:srgbClr val="000000"/>
              </a:buClr>
              <a:buSzPts val="1100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sz="1600" b="1" u="sng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marL="228600" indent="-228600">
              <a:buClr>
                <a:schemeClr val="dk1"/>
              </a:buClr>
              <a:buSzPts val="1100"/>
              <a:buFont typeface="Arial"/>
              <a:buChar char="•"/>
            </a:pPr>
            <a:endParaRPr lang="en-US" sz="1600" b="1" dirty="0">
              <a:solidFill>
                <a:schemeClr val="tx1"/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00B0F0"/>
                </a:solidFill>
                <a:latin typeface="Aptos" panose="020B0004020202020204" pitchFamily="34" charset="0"/>
                <a:cs typeface="Times New Roman" pitchFamily="18" charset="0"/>
                <a:sym typeface="Arial"/>
              </a:rPr>
              <a:t>	</a:t>
            </a:r>
            <a:endParaRPr sz="1600" b="1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3BD074-F42C-9E99-A809-54E65C9419B2}"/>
              </a:ext>
            </a:extLst>
          </p:cNvPr>
          <p:cNvSpPr txBox="1"/>
          <p:nvPr/>
        </p:nvSpPr>
        <p:spPr>
          <a:xfrm>
            <a:off x="10996571" y="316741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2FAB6A-B6A8-EE35-C051-27BE6272A6AC}"/>
              </a:ext>
            </a:extLst>
          </p:cNvPr>
          <p:cNvSpPr txBox="1"/>
          <p:nvPr/>
        </p:nvSpPr>
        <p:spPr>
          <a:xfrm>
            <a:off x="6689171" y="5680197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Proton Fast Charging-USB Cable-Spark A-C-1M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F9E050-9CB4-D14F-5AB1-8A52D618C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67" y="807716"/>
            <a:ext cx="2743200" cy="59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2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6E45D-2AE1-05D0-75CD-306226D3F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15EA4F-9C19-8B0E-8AA3-38C6ED4400F3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03E9856-A73A-C450-C846-19AE0DEE64E9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B9D7FB-C6FD-4D01-9A16-67B2E71536A6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357-9F34-1327-2E70-D32BB427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22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15888D6-CB2B-289F-871B-F375DF1F61D5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60B71A40-2DFA-A3E4-8928-7365FD0A1BF0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6;p22">
            <a:extLst>
              <a:ext uri="{FF2B5EF4-FFF2-40B4-BE49-F238E27FC236}">
                <a16:creationId xmlns:a16="http://schemas.microsoft.com/office/drawing/2014/main" id="{626D2374-D2CC-AAF5-7C0D-601A2D807DE5}"/>
              </a:ext>
            </a:extLst>
          </p:cNvPr>
          <p:cNvSpPr txBox="1"/>
          <p:nvPr/>
        </p:nvSpPr>
        <p:spPr>
          <a:xfrm>
            <a:off x="3835841" y="611503"/>
            <a:ext cx="751721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</a:rPr>
              <a:t>Proton Fast Charging-USB Cable Spark A-C -2M</a:t>
            </a:r>
          </a:p>
          <a:p>
            <a:r>
              <a:rPr lang="en-US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Nylon Braided </a:t>
            </a:r>
            <a:r>
              <a:rPr lang="pl-PL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3A Cable </a:t>
            </a:r>
          </a:p>
          <a:p>
            <a:endParaRPr lang="en-US" sz="3600" b="1" u="sng" dirty="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12" name="Google Shape;605;p9">
            <a:extLst>
              <a:ext uri="{FF2B5EF4-FFF2-40B4-BE49-F238E27FC236}">
                <a16:creationId xmlns:a16="http://schemas.microsoft.com/office/drawing/2014/main" id="{A0B73319-872F-0E6C-5B6B-51C07D0471A1}"/>
              </a:ext>
            </a:extLst>
          </p:cNvPr>
          <p:cNvSpPr txBox="1"/>
          <p:nvPr/>
        </p:nvSpPr>
        <p:spPr>
          <a:xfrm>
            <a:off x="6590923" y="1962252"/>
            <a:ext cx="5359651" cy="43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600" b="1" dirty="0">
                <a:latin typeface="Aptos" panose="020B0004020202020204" pitchFamily="34" charset="0"/>
                <a:ea typeface="Montserrat"/>
                <a:cs typeface="Times New Roman" pitchFamily="18" charset="0"/>
                <a:sym typeface="Montserrat"/>
              </a:rPr>
              <a:t>Features:</a:t>
            </a:r>
          </a:p>
          <a:p>
            <a:pPr>
              <a:buClr>
                <a:srgbClr val="000000"/>
              </a:buClr>
              <a:buSzPts val="1100"/>
            </a:pPr>
            <a:endParaRPr lang="en-US" sz="1600" b="1" dirty="0"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1. Coat Material:  woven cotton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2. USB Material:  </a:t>
            </a:r>
            <a:r>
              <a:rPr lang="en-US" sz="1600" dirty="0" err="1">
                <a:latin typeface="Aptos" panose="020B0004020202020204" pitchFamily="34" charset="0"/>
              </a:rPr>
              <a:t>Alluminum</a:t>
            </a:r>
            <a:r>
              <a:rPr lang="en-US" sz="1600" dirty="0">
                <a:latin typeface="Aptos" panose="020B0004020202020204" pitchFamily="34" charset="0"/>
              </a:rPr>
              <a:t> Alloy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3. Conductor: 60/0.08*2C+16/0.08*3C Pure Copper Wire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4. Cable Ture Current: 3A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5. OD: 4.0mm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6. Function: Charging &amp; Data Transfer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7.Data Transfer Speed: 480Mbps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8. Tensile Resistance: ≤30kgs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9.Length:1M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10. 20000+ Bending Test </a:t>
            </a:r>
          </a:p>
          <a:p>
            <a:pPr algn="just"/>
            <a:endParaRPr lang="en-US" sz="1600" dirty="0">
              <a:latin typeface="Aptos" panose="020B0004020202020204" pitchFamily="34" charset="0"/>
            </a:endParaRPr>
          </a:p>
          <a:p>
            <a:pPr>
              <a:buClr>
                <a:srgbClr val="000000"/>
              </a:buClr>
              <a:buSzPts val="1100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sz="1600" b="1" u="sng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marL="228600" indent="-228600">
              <a:buClr>
                <a:schemeClr val="dk1"/>
              </a:buClr>
              <a:buSzPts val="1100"/>
              <a:buFont typeface="Arial"/>
              <a:buChar char="•"/>
            </a:pPr>
            <a:endParaRPr lang="en-US" sz="1600" b="1" dirty="0">
              <a:solidFill>
                <a:schemeClr val="tx1"/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00B0F0"/>
                </a:solidFill>
                <a:latin typeface="Aptos" panose="020B0004020202020204" pitchFamily="34" charset="0"/>
                <a:cs typeface="Times New Roman" pitchFamily="18" charset="0"/>
                <a:sym typeface="Arial"/>
              </a:rPr>
              <a:t>	</a:t>
            </a:r>
            <a:endParaRPr sz="1600" b="1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F39C65-D5F4-0A71-DD65-43C0F01FA062}"/>
              </a:ext>
            </a:extLst>
          </p:cNvPr>
          <p:cNvSpPr txBox="1"/>
          <p:nvPr/>
        </p:nvSpPr>
        <p:spPr>
          <a:xfrm>
            <a:off x="10996571" y="316741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6D3A1-8DC4-3146-1692-7BB8DCF72BA4}"/>
              </a:ext>
            </a:extLst>
          </p:cNvPr>
          <p:cNvSpPr txBox="1"/>
          <p:nvPr/>
        </p:nvSpPr>
        <p:spPr>
          <a:xfrm>
            <a:off x="6689171" y="5680197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Proton Fast Charging-USB Cable-Spark A-C-2M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F6F48-235B-B683-6DC2-ACC4D940F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267" y="807716"/>
            <a:ext cx="2743200" cy="591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9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9727F-2A70-3367-95C2-795BCC118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F2ED033-D8D7-9B25-6EEF-094CAC02E2C7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DD2BEB-FA00-A50C-43F8-AAFADC952F00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0B1E690-B5F5-43B7-EE72-CD895AEC950A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BA460-1B5F-0708-5E48-E676BE8F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23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D5D3D3-6090-B900-44FD-DB8694B04C62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77648B30-3760-997B-DD1B-90AA85687449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6;p22">
            <a:extLst>
              <a:ext uri="{FF2B5EF4-FFF2-40B4-BE49-F238E27FC236}">
                <a16:creationId xmlns:a16="http://schemas.microsoft.com/office/drawing/2014/main" id="{12A45783-1B30-DA89-2B49-8757B7266E5B}"/>
              </a:ext>
            </a:extLst>
          </p:cNvPr>
          <p:cNvSpPr txBox="1"/>
          <p:nvPr/>
        </p:nvSpPr>
        <p:spPr>
          <a:xfrm>
            <a:off x="3836584" y="624518"/>
            <a:ext cx="751721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b="1" u="sng" dirty="0">
                <a:solidFill>
                  <a:schemeClr val="accent1"/>
                </a:solidFill>
              </a:rPr>
              <a:t>Proton Fast Charging-USB Cable-Spark- 3 IN 1 </a:t>
            </a:r>
          </a:p>
          <a:p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Nylon Braided </a:t>
            </a:r>
            <a:r>
              <a:rPr lang="pl-PL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 3in1 Cable </a:t>
            </a:r>
          </a:p>
          <a:p>
            <a:endParaRPr lang="en-US" sz="3600" b="1" u="sng" dirty="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12" name="Google Shape;605;p9">
            <a:extLst>
              <a:ext uri="{FF2B5EF4-FFF2-40B4-BE49-F238E27FC236}">
                <a16:creationId xmlns:a16="http://schemas.microsoft.com/office/drawing/2014/main" id="{1E1698FF-DD32-FC08-1B09-58F7985223AE}"/>
              </a:ext>
            </a:extLst>
          </p:cNvPr>
          <p:cNvSpPr txBox="1"/>
          <p:nvPr/>
        </p:nvSpPr>
        <p:spPr>
          <a:xfrm>
            <a:off x="6590923" y="1962252"/>
            <a:ext cx="5359651" cy="4924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600" b="1" dirty="0">
                <a:latin typeface="Aptos" panose="020B0004020202020204" pitchFamily="34" charset="0"/>
                <a:ea typeface="Montserrat"/>
                <a:cs typeface="Times New Roman" pitchFamily="18" charset="0"/>
                <a:sym typeface="Montserrat"/>
              </a:rPr>
              <a:t>Features:</a:t>
            </a:r>
          </a:p>
          <a:p>
            <a:pPr>
              <a:buClr>
                <a:srgbClr val="000000"/>
              </a:buClr>
              <a:buSzPts val="1100"/>
            </a:pPr>
            <a:endParaRPr lang="en-US" sz="1600" b="1" dirty="0"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1. Coat Material:  woven cotton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2. USB Material:  </a:t>
            </a:r>
            <a:r>
              <a:rPr lang="en-US" sz="1600" dirty="0" err="1">
                <a:latin typeface="Aptos" panose="020B0004020202020204" pitchFamily="34" charset="0"/>
              </a:rPr>
              <a:t>Alluminum</a:t>
            </a:r>
            <a:r>
              <a:rPr lang="en-US" sz="1600" dirty="0">
                <a:latin typeface="Aptos" panose="020B0004020202020204" pitchFamily="34" charset="0"/>
              </a:rPr>
              <a:t> Alloy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3. Conductor: 50/0.08*2C+16/0.08*2C Pure Copper Wire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4. Cable Ture Current: 2.4A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5. OD: 4.0mm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6. Function: Charging &amp; Data Transfer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7.Data Transfer Speed: 480Mbps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8. Tensile Resistance: ≤30kgs 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9.Length: 1.2M</a:t>
            </a:r>
          </a:p>
          <a:p>
            <a:pPr algn="just"/>
            <a:r>
              <a:rPr lang="en-US" sz="1600" dirty="0">
                <a:latin typeface="Aptos" panose="020B0004020202020204" pitchFamily="34" charset="0"/>
              </a:rPr>
              <a:t>10. 35,000 Bend Lifespan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l-PL" sz="1050" dirty="0">
                <a:latin typeface="Aptos" panose="020B0004020202020204" pitchFamily="34" charset="0"/>
              </a:rPr>
              <a:t>C TO C 60W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l-PL" sz="1050" dirty="0">
                <a:latin typeface="Aptos" panose="020B0004020202020204" pitchFamily="34" charset="0"/>
              </a:rPr>
              <a:t> C TO L 27W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l-PL" sz="1050" dirty="0">
                <a:latin typeface="Aptos" panose="020B0004020202020204" pitchFamily="34" charset="0"/>
              </a:rPr>
              <a:t> A TO C 5V 3A 15W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l-PL" sz="1050" dirty="0">
                <a:latin typeface="Aptos" panose="020B0004020202020204" pitchFamily="34" charset="0"/>
              </a:rPr>
              <a:t>A TO L 5V 2.4A  12W</a:t>
            </a:r>
            <a:endParaRPr lang="en-US" sz="1050" dirty="0">
              <a:latin typeface="Aptos" panose="020B0004020202020204" pitchFamily="34" charset="0"/>
            </a:endParaRPr>
          </a:p>
          <a:p>
            <a:pPr algn="just"/>
            <a:endParaRPr lang="en-US" sz="1600" dirty="0">
              <a:latin typeface="Aptos" panose="020B0004020202020204" pitchFamily="34" charset="0"/>
            </a:endParaRPr>
          </a:p>
          <a:p>
            <a:pPr>
              <a:buClr>
                <a:srgbClr val="000000"/>
              </a:buClr>
              <a:buSzPts val="1100"/>
            </a:pPr>
            <a:endParaRPr lang="en-US" sz="1600" dirty="0">
              <a:solidFill>
                <a:schemeClr val="accent1">
                  <a:lumMod val="75000"/>
                </a:schemeClr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sz="1600" b="1" u="sng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  <a:p>
            <a:pPr marL="228600" indent="-228600">
              <a:buClr>
                <a:schemeClr val="dk1"/>
              </a:buClr>
              <a:buSzPts val="1100"/>
              <a:buFont typeface="Arial"/>
              <a:buChar char="•"/>
            </a:pPr>
            <a:endParaRPr lang="en-US" sz="1600" b="1" dirty="0">
              <a:solidFill>
                <a:schemeClr val="tx1"/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00B0F0"/>
                </a:solidFill>
                <a:latin typeface="Aptos" panose="020B0004020202020204" pitchFamily="34" charset="0"/>
                <a:cs typeface="Times New Roman" pitchFamily="18" charset="0"/>
                <a:sym typeface="Arial"/>
              </a:rPr>
              <a:t>	</a:t>
            </a:r>
            <a:endParaRPr sz="1600" b="1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C6DE1-BB5E-46D3-50FB-EE847A6B3E5E}"/>
              </a:ext>
            </a:extLst>
          </p:cNvPr>
          <p:cNvSpPr txBox="1"/>
          <p:nvPr/>
        </p:nvSpPr>
        <p:spPr>
          <a:xfrm>
            <a:off x="10996571" y="316741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4BF16-CEEB-6C15-0602-EEA0C3A72EAF}"/>
              </a:ext>
            </a:extLst>
          </p:cNvPr>
          <p:cNvSpPr txBox="1"/>
          <p:nvPr/>
        </p:nvSpPr>
        <p:spPr>
          <a:xfrm>
            <a:off x="6689171" y="5807054"/>
            <a:ext cx="353721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Proton Fast Charging-USB Cable-Spark- 3 IN 1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5EB759-40A2-D94D-8DAD-3B0A8CCD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27" y="1635658"/>
            <a:ext cx="3986122" cy="45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7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F4F8-F68F-3926-7E72-C164C9AA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11685A0-CFC9-3CF5-55A8-88C4F1700A48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EE70A42-208A-EB4A-8D68-A244D546F08E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6D20CB-0DF1-B4ED-6D29-06AF661D7A48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A7755-ABC5-B9EB-98BD-AC59A753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24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A4457C1-9CEE-9D12-C584-0179CF365792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6D638BFE-6A4F-405E-A424-39493FADD19A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6;p22">
            <a:extLst>
              <a:ext uri="{FF2B5EF4-FFF2-40B4-BE49-F238E27FC236}">
                <a16:creationId xmlns:a16="http://schemas.microsoft.com/office/drawing/2014/main" id="{63571AEB-EB05-A0E8-D280-C4E45B53080B}"/>
              </a:ext>
            </a:extLst>
          </p:cNvPr>
          <p:cNvSpPr txBox="1"/>
          <p:nvPr/>
        </p:nvSpPr>
        <p:spPr>
          <a:xfrm>
            <a:off x="4271560" y="657400"/>
            <a:ext cx="75172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100"/>
            </a:pPr>
            <a:r>
              <a:rPr lang="en-US" sz="24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Proton Smartwatch - XtenFit</a:t>
            </a:r>
            <a:endParaRPr lang="en-US" sz="2400" b="1" u="sng" dirty="0">
              <a:solidFill>
                <a:schemeClr val="accent1"/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</p:txBody>
      </p:sp>
      <p:sp>
        <p:nvSpPr>
          <p:cNvPr id="12" name="Google Shape;605;p9">
            <a:extLst>
              <a:ext uri="{FF2B5EF4-FFF2-40B4-BE49-F238E27FC236}">
                <a16:creationId xmlns:a16="http://schemas.microsoft.com/office/drawing/2014/main" id="{528DD8C5-C99E-A1E5-2011-923211334095}"/>
              </a:ext>
            </a:extLst>
          </p:cNvPr>
          <p:cNvSpPr txBox="1"/>
          <p:nvPr/>
        </p:nvSpPr>
        <p:spPr>
          <a:xfrm>
            <a:off x="6096000" y="1982276"/>
            <a:ext cx="4152087" cy="258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600" b="1" dirty="0">
                <a:latin typeface="Aptos" panose="020B0004020202020204" pitchFamily="34" charset="0"/>
                <a:ea typeface="Montserrat"/>
                <a:cs typeface="Times New Roman" pitchFamily="18" charset="0"/>
                <a:sym typeface="Montserrat"/>
              </a:rPr>
              <a:t>Features: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Chipset: JL AC7012F4        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LCD: 2.01 inch screen 240x296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Real heart rate LC09A      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Touch: full touch                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Battery capacity :180mAh    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Case material: PC plastic with UV finish                                                       Strap color: black silicon    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Buckle color: black plating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APP: Co Fit </a:t>
            </a:r>
            <a:r>
              <a:rPr lang="en-US" sz="1600" b="1" dirty="0">
                <a:solidFill>
                  <a:srgbClr val="00B0F0"/>
                </a:solidFill>
                <a:latin typeface="Aptos" panose="020B0004020202020204" pitchFamily="34" charset="0"/>
                <a:cs typeface="Times New Roman" pitchFamily="18" charset="0"/>
                <a:sym typeface="Arial"/>
              </a:rPr>
              <a:t>	</a:t>
            </a:r>
            <a:endParaRPr sz="1600" b="1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E2092-BE2B-8D36-7C96-FCEF4F5BB6D5}"/>
              </a:ext>
            </a:extLst>
          </p:cNvPr>
          <p:cNvSpPr txBox="1"/>
          <p:nvPr/>
        </p:nvSpPr>
        <p:spPr>
          <a:xfrm>
            <a:off x="10996571" y="316741"/>
            <a:ext cx="463588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BF407-5F0A-2374-B9D4-9906C1B40D13}"/>
              </a:ext>
            </a:extLst>
          </p:cNvPr>
          <p:cNvSpPr txBox="1"/>
          <p:nvPr/>
        </p:nvSpPr>
        <p:spPr>
          <a:xfrm>
            <a:off x="6184510" y="5285091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 751240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 Proton Smartwatch - XtenFit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11" name="图片 3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411" y="1895732"/>
            <a:ext cx="2858916" cy="3263263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1158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7C6C7-C666-A783-9480-BBE181529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0984E5-02A6-079D-75DB-B497DAE31D3A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11A2BD-7B4B-A4FA-FAFA-478D78DF5AA6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B31F9B-1E5F-543C-0151-A98159069FAF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588E2-F6AE-700C-DF8E-B4CD1BD4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25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B645606-581F-ACF5-72BD-11EAAEE56EB1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46;p22">
            <a:extLst>
              <a:ext uri="{FF2B5EF4-FFF2-40B4-BE49-F238E27FC236}">
                <a16:creationId xmlns:a16="http://schemas.microsoft.com/office/drawing/2014/main" id="{ABAB584C-D9DE-3C6C-C2C3-1021967F0A09}"/>
              </a:ext>
            </a:extLst>
          </p:cNvPr>
          <p:cNvSpPr txBox="1"/>
          <p:nvPr/>
        </p:nvSpPr>
        <p:spPr>
          <a:xfrm>
            <a:off x="4271560" y="657400"/>
            <a:ext cx="75172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100"/>
            </a:pPr>
            <a:r>
              <a:rPr lang="en-US" sz="2400" u="sng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Proton Smartwatch - XtenFit</a:t>
            </a:r>
            <a:endParaRPr lang="en-US" sz="2400" b="1" u="sng" dirty="0">
              <a:solidFill>
                <a:schemeClr val="accent1"/>
              </a:solidFill>
              <a:latin typeface="Aptos" panose="020B0004020202020204" pitchFamily="34" charset="0"/>
              <a:cs typeface="Times New Roman" pitchFamily="18" charset="0"/>
              <a:sym typeface="Arial"/>
            </a:endParaRPr>
          </a:p>
        </p:txBody>
      </p:sp>
      <p:sp>
        <p:nvSpPr>
          <p:cNvPr id="12" name="Google Shape;605;p9">
            <a:extLst>
              <a:ext uri="{FF2B5EF4-FFF2-40B4-BE49-F238E27FC236}">
                <a16:creationId xmlns:a16="http://schemas.microsoft.com/office/drawing/2014/main" id="{C47F51D6-AFB5-103F-5599-D62D10CA2BD1}"/>
              </a:ext>
            </a:extLst>
          </p:cNvPr>
          <p:cNvSpPr txBox="1"/>
          <p:nvPr/>
        </p:nvSpPr>
        <p:spPr>
          <a:xfrm>
            <a:off x="6096000" y="1982276"/>
            <a:ext cx="4152087" cy="258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600" b="1" dirty="0">
                <a:latin typeface="Aptos" panose="020B0004020202020204" pitchFamily="34" charset="0"/>
                <a:ea typeface="Montserrat"/>
                <a:cs typeface="Times New Roman" pitchFamily="18" charset="0"/>
                <a:sym typeface="Montserrat"/>
              </a:rPr>
              <a:t>Features: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Chipset: JL AC7012F4        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LCD: 2.01 inch screen 240x296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Real heart rate LC09A      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Touch: full touch                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Battery capacity :180mAh    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Case material: PC plastic with UV finish                                                       Strap color: black silicon    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Buckle color: black plating                                                  </a:t>
            </a:r>
          </a:p>
          <a:p>
            <a:r>
              <a:rPr lang="en-US" sz="1600" dirty="0">
                <a:solidFill>
                  <a:srgbClr val="282828"/>
                </a:solidFill>
                <a:latin typeface="Aptos" panose="020B0004020202020204" pitchFamily="34" charset="0"/>
                <a:ea typeface="Times New Roman" pitchFamily="18" charset="0"/>
                <a:cs typeface="Times New Roman" pitchFamily="18" charset="0"/>
              </a:rPr>
              <a:t>APP: Co Fit </a:t>
            </a:r>
            <a:r>
              <a:rPr lang="en-US" sz="1600" b="1" dirty="0">
                <a:solidFill>
                  <a:srgbClr val="00B0F0"/>
                </a:solidFill>
                <a:latin typeface="Aptos" panose="020B0004020202020204" pitchFamily="34" charset="0"/>
                <a:cs typeface="Times New Roman" pitchFamily="18" charset="0"/>
                <a:sym typeface="Arial"/>
              </a:rPr>
              <a:t>	</a:t>
            </a:r>
            <a:endParaRPr sz="1600" b="1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F5DA0-26C8-1248-A938-170E2214D9AD}"/>
              </a:ext>
            </a:extLst>
          </p:cNvPr>
          <p:cNvSpPr txBox="1"/>
          <p:nvPr/>
        </p:nvSpPr>
        <p:spPr>
          <a:xfrm>
            <a:off x="10996571" y="316741"/>
            <a:ext cx="503664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173AB-EA54-B08A-CC3C-17BAC7E70CD8}"/>
              </a:ext>
            </a:extLst>
          </p:cNvPr>
          <p:cNvSpPr txBox="1"/>
          <p:nvPr/>
        </p:nvSpPr>
        <p:spPr>
          <a:xfrm>
            <a:off x="6184510" y="5285091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 751240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 Proton Smartwatch - XtenFit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9625B7-7CF3-F307-ED6A-EC0B2FE3A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0" y="755521"/>
            <a:ext cx="11353800" cy="558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7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AEB57-D4F3-1A71-1158-8D3FE498C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038406-B234-2280-FE7D-ADDDE75B275D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7EE753-6940-6E8E-A11D-13140809A3C9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85E221-0068-FD76-081C-0AE396F7D043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5D80D-C377-AFF8-85A8-1CDE5CA32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26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26F74E-61E0-B37D-C138-E5577BDD56B4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68510B46-267A-EF61-5D10-AA56015D1E68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46;p22">
            <a:extLst>
              <a:ext uri="{FF2B5EF4-FFF2-40B4-BE49-F238E27FC236}">
                <a16:creationId xmlns:a16="http://schemas.microsoft.com/office/drawing/2014/main" id="{6E795845-1952-0FA5-52CD-739E2CD99D14}"/>
              </a:ext>
            </a:extLst>
          </p:cNvPr>
          <p:cNvSpPr txBox="1"/>
          <p:nvPr/>
        </p:nvSpPr>
        <p:spPr>
          <a:xfrm>
            <a:off x="5643763" y="1068850"/>
            <a:ext cx="751721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Proton Earphone – X Beat C </a:t>
            </a:r>
          </a:p>
        </p:txBody>
      </p:sp>
      <p:sp>
        <p:nvSpPr>
          <p:cNvPr id="12" name="Google Shape;605;p9">
            <a:extLst>
              <a:ext uri="{FF2B5EF4-FFF2-40B4-BE49-F238E27FC236}">
                <a16:creationId xmlns:a16="http://schemas.microsoft.com/office/drawing/2014/main" id="{A05B6B5A-9C23-8266-8C55-65E812937E88}"/>
              </a:ext>
            </a:extLst>
          </p:cNvPr>
          <p:cNvSpPr txBox="1"/>
          <p:nvPr/>
        </p:nvSpPr>
        <p:spPr>
          <a:xfrm>
            <a:off x="5643763" y="1954961"/>
            <a:ext cx="6145013" cy="27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b="1" dirty="0"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Features: </a:t>
            </a:r>
          </a:p>
          <a:p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Speaker diameter:</a:t>
            </a:r>
            <a:r>
              <a:rPr lang="en-US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10mm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Sensitivity:</a:t>
            </a:r>
            <a:r>
              <a:rPr lang="en-US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­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42</a:t>
            </a:r>
            <a:r>
              <a:rPr lang="en-US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±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3dB    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Impedance:16Ω</a:t>
            </a:r>
            <a:r>
              <a:rPr lang="en-US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±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15%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Frequency response:20-20000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Hzmicrophone:pcB+4015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length:1.2m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Jack:  Type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Two side with mic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Type C </a:t>
            </a:r>
          </a:p>
          <a:p>
            <a:r>
              <a:rPr lang="en-US" sz="1600" b="1" dirty="0">
                <a:solidFill>
                  <a:srgbClr val="00B0F0"/>
                </a:solidFill>
                <a:latin typeface="Aptos" panose="020B0004020202020204" pitchFamily="34" charset="0"/>
                <a:cs typeface="Times New Roman" pitchFamily="18" charset="0"/>
                <a:sym typeface="Arial"/>
              </a:rPr>
              <a:t>	</a:t>
            </a:r>
            <a:endParaRPr sz="1600" b="1" dirty="0">
              <a:solidFill>
                <a:srgbClr val="00B0F0"/>
              </a:solidFill>
              <a:latin typeface="Aptos" panose="020B0004020202020204" pitchFamily="34" charset="0"/>
              <a:ea typeface="Montserrat"/>
              <a:cs typeface="Times New Roman" pitchFamily="18" charset="0"/>
              <a:sym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00705-DFE4-44EC-46C9-290D7325A8DB}"/>
              </a:ext>
            </a:extLst>
          </p:cNvPr>
          <p:cNvSpPr txBox="1"/>
          <p:nvPr/>
        </p:nvSpPr>
        <p:spPr>
          <a:xfrm>
            <a:off x="10996571" y="316741"/>
            <a:ext cx="503664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B7A743-6148-FA2A-AEFA-3BA1FDB2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2" y="777166"/>
            <a:ext cx="4214842" cy="45681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9B7437-A370-2C53-DDA7-F403AA86201B}"/>
              </a:ext>
            </a:extLst>
          </p:cNvPr>
          <p:cNvSpPr txBox="1"/>
          <p:nvPr/>
        </p:nvSpPr>
        <p:spPr>
          <a:xfrm>
            <a:off x="5781978" y="5430797"/>
            <a:ext cx="3537214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 Proton M-Earphone X-Beat C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</p:spTree>
    <p:extLst>
      <p:ext uri="{BB962C8B-B14F-4D97-AF65-F5344CB8AC3E}">
        <p14:creationId xmlns:p14="http://schemas.microsoft.com/office/powerpoint/2010/main" val="19166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CD2FA-E103-F8CB-278B-DEE13C1C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63558D0-563D-0583-61ED-3504DCDC7167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02998DA-AE80-2929-6AF5-AC002DA37137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97AF9A-AAC8-6208-1F84-3FFB08FDA1BF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6F8B83B2-A0A7-8F1E-CFF9-E22E0F2E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57AF3DC-556C-4425-B7BE-71F46A88095B}" type="slidenum">
              <a:rPr lang="en-US" smtClean="0"/>
              <a:t>27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C36D75-D24D-EF7F-C89B-B45F2170D4F9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oogle Shape;922;p44">
            <a:extLst>
              <a:ext uri="{FF2B5EF4-FFF2-40B4-BE49-F238E27FC236}">
                <a16:creationId xmlns:a16="http://schemas.microsoft.com/office/drawing/2014/main" id="{1214FC20-056A-7639-3988-AFA61F49C3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605;p9">
            <a:extLst>
              <a:ext uri="{FF2B5EF4-FFF2-40B4-BE49-F238E27FC236}">
                <a16:creationId xmlns:a16="http://schemas.microsoft.com/office/drawing/2014/main" id="{BA441F3A-CB32-81FA-8637-63F895AF0643}"/>
              </a:ext>
            </a:extLst>
          </p:cNvPr>
          <p:cNvSpPr txBox="1"/>
          <p:nvPr/>
        </p:nvSpPr>
        <p:spPr>
          <a:xfrm>
            <a:off x="5559020" y="4807272"/>
            <a:ext cx="5669345" cy="11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11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Highlighted Features : </a:t>
            </a:r>
          </a:p>
          <a:p>
            <a:pPr>
              <a:buClr>
                <a:schemeClr val="dk1"/>
              </a:buClr>
              <a:buSzPts val="1100"/>
            </a:pPr>
            <a:endParaRPr lang="en-US" sz="11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Safe for kids, pets, and hair; smooth airflow without exposed blades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Low-noise motor ideal for office, study, or bedtime use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Detachable Base Stand – Can be placed on a desk or used handheld.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Speed Settings – Adjustable airflow to suit different cooling needs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128F1C-E31C-CF19-12E1-09889BDDF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208318"/>
              </p:ext>
            </p:extLst>
          </p:nvPr>
        </p:nvGraphicFramePr>
        <p:xfrm>
          <a:off x="5648895" y="1357737"/>
          <a:ext cx="4260329" cy="3212020"/>
        </p:xfrm>
        <a:graphic>
          <a:graphicData uri="http://schemas.openxmlformats.org/drawingml/2006/table">
            <a:tbl>
              <a:tblPr/>
              <a:tblGrid>
                <a:gridCol w="2130129">
                  <a:extLst>
                    <a:ext uri="{9D8B030D-6E8A-4147-A177-3AD203B41FA5}">
                      <a16:colId xmlns:a16="http://schemas.microsoft.com/office/drawing/2014/main" val="3528417575"/>
                    </a:ext>
                  </a:extLst>
                </a:gridCol>
                <a:gridCol w="2130200">
                  <a:extLst>
                    <a:ext uri="{9D8B030D-6E8A-4147-A177-3AD203B41FA5}">
                      <a16:colId xmlns:a16="http://schemas.microsoft.com/office/drawing/2014/main" val="1195654958"/>
                    </a:ext>
                  </a:extLst>
                </a:gridCol>
              </a:tblGrid>
              <a:tr h="151168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Color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Blue, Pink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798979"/>
                  </a:ext>
                </a:extLst>
              </a:tr>
              <a:tr h="160953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Electric fan design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Mini Fan with Base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126642"/>
                  </a:ext>
                </a:extLst>
              </a:tr>
              <a:tr h="151168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 dirty="0">
                          <a:solidFill>
                            <a:srgbClr val="0F1111"/>
                          </a:solidFill>
                          <a:effectLst/>
                        </a:rPr>
                        <a:t>Battery Capacity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1200 </a:t>
                      </a:r>
                      <a:r>
                        <a:rPr lang="en-US" sz="900" dirty="0" err="1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mAh</a:t>
                      </a:r>
                      <a:endParaRPr lang="en-US" sz="900" dirty="0">
                        <a:solidFill>
                          <a:srgbClr val="333333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484170"/>
                  </a:ext>
                </a:extLst>
              </a:tr>
              <a:tr h="160953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Product Dimensions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pl-PL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3.5"D x 1.6"W x 7.3"H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989688"/>
                  </a:ext>
                </a:extLst>
              </a:tr>
              <a:tr h="160953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Special Feature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Bladeless, Vortex Action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509219"/>
                  </a:ext>
                </a:extLst>
              </a:tr>
              <a:tr h="151168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Noise Level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20 dB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752378"/>
                  </a:ext>
                </a:extLst>
              </a:tr>
              <a:tr h="151168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Wattage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 watts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133923"/>
                  </a:ext>
                </a:extLst>
              </a:tr>
              <a:tr h="151168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 dirty="0">
                          <a:solidFill>
                            <a:srgbClr val="0F1111"/>
                          </a:solidFill>
                          <a:effectLst/>
                        </a:rPr>
                        <a:t>Speed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29000 rotations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320336"/>
                  </a:ext>
                </a:extLst>
              </a:tr>
              <a:tr h="151168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Voltage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5 Volts (DC)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894641"/>
                  </a:ext>
                </a:extLst>
              </a:tr>
              <a:tr h="151168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Switch Type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Push Button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965665"/>
                  </a:ext>
                </a:extLst>
              </a:tr>
              <a:tr h="151168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Item Weight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0.180kg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431981"/>
                  </a:ext>
                </a:extLst>
              </a:tr>
              <a:tr h="151168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Control Method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Push Button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481958"/>
                  </a:ext>
                </a:extLst>
              </a:tr>
              <a:tr h="151168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Light Type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N/A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564232"/>
                  </a:ext>
                </a:extLst>
              </a:tr>
              <a:tr h="151168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b="1">
                          <a:solidFill>
                            <a:srgbClr val="0F1111"/>
                          </a:solidFill>
                          <a:effectLst/>
                        </a:rPr>
                        <a:t>Connector Type</a:t>
                      </a:r>
                    </a:p>
                  </a:txBody>
                  <a:tcPr marL="46715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lnSpc>
                          <a:spcPts val="1500"/>
                        </a:lnSpc>
                        <a:buNone/>
                      </a:pPr>
                      <a:r>
                        <a:rPr lang="en-US" sz="900" dirty="0">
                          <a:solidFill>
                            <a:srgbClr val="333333"/>
                          </a:solidFill>
                          <a:effectLst/>
                          <a:latin typeface="Arial" panose="020B0604020202020204" pitchFamily="34" charset="0"/>
                        </a:rPr>
                        <a:t>USB Type B</a:t>
                      </a:r>
                    </a:p>
                  </a:txBody>
                  <a:tcPr marL="38929" marR="38929" marT="19465" marB="19465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5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3160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D9950B9-A68F-7952-06E1-2A038B7C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268" y="1293622"/>
            <a:ext cx="1751836" cy="4894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E94CB8-7540-D88A-E580-B976FBA98719}"/>
              </a:ext>
            </a:extLst>
          </p:cNvPr>
          <p:cNvSpPr txBox="1"/>
          <p:nvPr/>
        </p:nvSpPr>
        <p:spPr>
          <a:xfrm>
            <a:off x="10996571" y="316741"/>
            <a:ext cx="503664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Nov</a:t>
            </a:r>
          </a:p>
        </p:txBody>
      </p:sp>
      <p:sp>
        <p:nvSpPr>
          <p:cNvPr id="4" name="Google Shape;746;p22">
            <a:extLst>
              <a:ext uri="{FF2B5EF4-FFF2-40B4-BE49-F238E27FC236}">
                <a16:creationId xmlns:a16="http://schemas.microsoft.com/office/drawing/2014/main" id="{68B73ADD-97E4-AA3C-02B0-EE81E22CB2E6}"/>
              </a:ext>
            </a:extLst>
          </p:cNvPr>
          <p:cNvSpPr txBox="1"/>
          <p:nvPr/>
        </p:nvSpPr>
        <p:spPr>
          <a:xfrm>
            <a:off x="-35154" y="312231"/>
            <a:ext cx="1207456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Proton Mini Fan – </a:t>
            </a:r>
            <a:r>
              <a:rPr lang="en-US" sz="1600" b="1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AirDior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algn="ctr">
              <a:buSzPts val="11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Portable USB Rechargeable Bladeless Mini Fan/Handheld Cooling Dryer, Essential Eyelash Extension Supplies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  <a:p>
            <a:pPr>
              <a:buClr>
                <a:srgbClr val="000000"/>
              </a:buClr>
              <a:buSzPts val="1100"/>
            </a:pPr>
            <a:endParaRPr lang="en-US" sz="2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1E20F-325C-E49B-07D9-411AAEC2BFAE}"/>
              </a:ext>
            </a:extLst>
          </p:cNvPr>
          <p:cNvSpPr txBox="1"/>
          <p:nvPr/>
        </p:nvSpPr>
        <p:spPr>
          <a:xfrm>
            <a:off x="5648895" y="6034117"/>
            <a:ext cx="3537214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- Proton Mini Fan -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AirDior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</a:t>
            </a:r>
          </a:p>
        </p:txBody>
      </p:sp>
    </p:spTree>
    <p:extLst>
      <p:ext uri="{BB962C8B-B14F-4D97-AF65-F5344CB8AC3E}">
        <p14:creationId xmlns:p14="http://schemas.microsoft.com/office/powerpoint/2010/main" val="837323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36D5F-A2A4-FC44-EF24-1279E9BCF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270989-917F-91A0-5DBD-DC9BA787A1C5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473FE1-6E00-6B4D-E5EE-C7CFB3E0D75C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F2398A-C7F9-94DF-5DA9-78811D4C603C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7E500-3904-34F8-D039-54E7C7A1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28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E0DE205-B628-A2E6-AA4A-301A2C7C7295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9833F09C-7773-855F-C0A0-89FC244911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A9123E-3E2F-C83A-7692-3F883C6A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046" y="903778"/>
            <a:ext cx="7671678" cy="527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3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2668A-A65D-7118-1BEC-EB860A188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27E9B52-BE39-6ABE-FD51-126C68C3E97F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84185F-7637-AD01-2337-E8380C9AD9C3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92BFB2-06E4-60F4-AFFB-7388CDB95D49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C083A-9918-A648-1458-61A1B03F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29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0073E1-4F5D-D681-F64F-2214BC444877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B75B0A7A-FEC7-0963-A24F-43076B93E5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F2DF3E8-5051-E837-43D5-DD919B5C0BEC}"/>
              </a:ext>
            </a:extLst>
          </p:cNvPr>
          <p:cNvSpPr txBox="1"/>
          <p:nvPr/>
        </p:nvSpPr>
        <p:spPr>
          <a:xfrm>
            <a:off x="4490519" y="391991"/>
            <a:ext cx="53659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sz="1600" b="1" i="0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Model :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– Falcon XR </a:t>
            </a:r>
            <a:endParaRPr lang="en-US" sz="1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lang="en-US" sz="1200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3D0858-93ED-3D17-AB55-CFC1BE46B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772" y="1178862"/>
            <a:ext cx="4628192" cy="4628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BEE11-B2FE-980A-1C3E-29F909F3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29931"/>
            <a:ext cx="4628192" cy="46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9849-D000-703C-ABD5-57F4A7880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7CD71AF-1FCB-1AAC-F4F2-8EED63C4973D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DAE811-60AD-F49D-46B1-8AC3AB410A8F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30E0CD-3ED6-8D74-AE35-AF1AFF770C03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2B274-E138-3596-B52F-ADBAE4B3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3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3385A4B-69DD-3762-BFA4-5615815EA33B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6655EFE0-7B93-8EC5-4911-BD25D652B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06968" y="5740491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CD802D-EACF-0262-9BE7-49521316CD10}"/>
              </a:ext>
            </a:extLst>
          </p:cNvPr>
          <p:cNvSpPr txBox="1"/>
          <p:nvPr/>
        </p:nvSpPr>
        <p:spPr>
          <a:xfrm>
            <a:off x="6704437" y="1563734"/>
            <a:ext cx="522500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</a:p>
          <a:p>
            <a:pPr>
              <a:buClr>
                <a:srgbClr val="000000"/>
              </a:buClr>
              <a:buSzPts val="1100"/>
            </a:pPr>
            <a:endParaRPr lang="en-US" sz="18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       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6.9 HD+ ,120 Hz , Cinematic IPS 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Unisoc T606 , Octa Core 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RAM:          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Boosted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8GB (4+4GB)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128GB (Expandable Upto 1TB)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Rear Camera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50MP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Camera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13MP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5200mAh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Sensors:        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Gravity, Proximity, Light,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Side-Mounted Fingerprint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Android 15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Black Velvet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 Collision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bems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less chance for drop &amp; Surface scratches for lasting Durability </a:t>
            </a: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SzPts val="1100"/>
            </a:pPr>
            <a:endParaRPr lang="en-US" sz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lang="en-US" sz="1800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22AEE-3879-7D11-8B8E-EB595EF309F7}"/>
              </a:ext>
            </a:extLst>
          </p:cNvPr>
          <p:cNvSpPr txBox="1"/>
          <p:nvPr/>
        </p:nvSpPr>
        <p:spPr>
          <a:xfrm>
            <a:off x="6704437" y="798499"/>
            <a:ext cx="4274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000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en-US" sz="2000" b="0" i="0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Phone –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Infinity 8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3B52DC-8BB8-1E2A-C30D-B05A2F509939}"/>
              </a:ext>
            </a:extLst>
          </p:cNvPr>
          <p:cNvSpPr txBox="1"/>
          <p:nvPr/>
        </p:nvSpPr>
        <p:spPr>
          <a:xfrm>
            <a:off x="6841993" y="5828640"/>
            <a:ext cx="3537214" cy="57708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 Code – 751177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Item-Proton Smart Phone Infinity 8</a:t>
            </a:r>
          </a:p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   10499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3D7FC3-0E0E-CEC2-2698-81445877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6" y="341180"/>
            <a:ext cx="4350490" cy="62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9849-D000-703C-ABD5-57F4A7880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7CD71AF-1FCB-1AAC-F4F2-8EED63C4973D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DAE811-60AD-F49D-46B1-8AC3AB410A8F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30E0CD-3ED6-8D74-AE35-AF1AFF770C03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2B274-E138-3596-B52F-ADBAE4B3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4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3385A4B-69DD-3762-BFA4-5615815EA33B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6655EFE0-7B93-8EC5-4911-BD25D652BC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6968" y="5740491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CD802D-EACF-0262-9BE7-49521316CD10}"/>
              </a:ext>
            </a:extLst>
          </p:cNvPr>
          <p:cNvSpPr txBox="1"/>
          <p:nvPr/>
        </p:nvSpPr>
        <p:spPr>
          <a:xfrm>
            <a:off x="7652786" y="1529636"/>
            <a:ext cx="453921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6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</a:p>
          <a:p>
            <a:pPr>
              <a:buClr>
                <a:srgbClr val="000000"/>
              </a:buClr>
              <a:buSzPts val="1100"/>
            </a:pPr>
            <a:endParaRPr lang="en-US" sz="16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MTK G50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           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6.745 inch , Refresh Rate : 90Hz ,</a:t>
            </a:r>
          </a:p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RAM:              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4GB (physical) + 8GB Boosted </a:t>
            </a:r>
          </a:p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128GB </a:t>
            </a:r>
          </a:p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Rear Camera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50MP(by SW) + VGA+VGA</a:t>
            </a:r>
          </a:p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Camera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8MP(by SW)</a:t>
            </a:r>
          </a:p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6000mAh</a:t>
            </a:r>
          </a:p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Sensors:            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Gravity, Proximity, Light,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Side-Mounted Fingerprint</a:t>
            </a:r>
          </a:p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Android 15 </a:t>
            </a:r>
          </a:p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:               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Mirror  ,Titanium Storm</a:t>
            </a:r>
          </a:p>
          <a:p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IP 64  water proof 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Dido OS based on Android 15 </a:t>
            </a:r>
          </a:p>
          <a:p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000000"/>
              </a:buClr>
              <a:buSzPts val="1100"/>
            </a:pPr>
            <a:endParaRPr lang="en-US" sz="1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lang="en-US" sz="1800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D22AEE-3879-7D11-8B8E-EB595EF309F7}"/>
              </a:ext>
            </a:extLst>
          </p:cNvPr>
          <p:cNvSpPr txBox="1"/>
          <p:nvPr/>
        </p:nvSpPr>
        <p:spPr>
          <a:xfrm>
            <a:off x="7652786" y="946964"/>
            <a:ext cx="4274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000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en-US" sz="2000" b="0" i="0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Phone –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Proton Glory i30</a:t>
            </a:r>
            <a:r>
              <a:rPr lang="en-US" sz="2000" b="0" i="0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6B52B6-8B5E-DC5C-D0E4-58431444936B}"/>
              </a:ext>
            </a:extLst>
          </p:cNvPr>
          <p:cNvSpPr txBox="1"/>
          <p:nvPr/>
        </p:nvSpPr>
        <p:spPr>
          <a:xfrm>
            <a:off x="10800784" y="280657"/>
            <a:ext cx="553357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Nov 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EA6DEC72-D64F-5189-57CE-A2F5B27DEF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C74F34-E348-EE49-6F5D-FC91E2C35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5518" r="46772" b="6903"/>
          <a:stretch>
            <a:fillRect/>
          </a:stretch>
        </p:blipFill>
        <p:spPr>
          <a:xfrm>
            <a:off x="403224" y="364794"/>
            <a:ext cx="6115271" cy="60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2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8E488-9E47-EF31-66A5-DBBD7C79B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24ECCA7-8748-B2D2-B73E-7E069D0D610F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B94636-AA45-5DA0-C699-2CA0470C61C5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E57711-2AF0-C74F-2206-856725A871E3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5DFA5-8F43-E025-6964-71549C3E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5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2C5FFC4-65C4-A1F5-1ED9-675E90A0BBA9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6BD981-6D7A-66E5-59CD-D4D10ACBA06F}"/>
              </a:ext>
            </a:extLst>
          </p:cNvPr>
          <p:cNvSpPr txBox="1"/>
          <p:nvPr/>
        </p:nvSpPr>
        <p:spPr>
          <a:xfrm>
            <a:off x="10800784" y="280657"/>
            <a:ext cx="553357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Dec </a:t>
            </a: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0FF76FA6-3B47-80DD-7F5F-5B5A728B0E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4A013-7DC5-D99E-27F3-07098F4DEB17}"/>
              </a:ext>
            </a:extLst>
          </p:cNvPr>
          <p:cNvSpPr txBox="1"/>
          <p:nvPr/>
        </p:nvSpPr>
        <p:spPr>
          <a:xfrm>
            <a:off x="5728622" y="937651"/>
            <a:ext cx="623100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     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6.78 inch FHD+ ,2.5D ,120 HZ Smooth Visual  </a:t>
            </a:r>
          </a:p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RAM: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16GB Boosted * RAM ( 8+8) ,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128GB (Expandable Upto 1TB) UMCP	      	      Super High-Speed Memory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Rear Camera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108MP AI Triple SONY Camera ,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 EIS Video Anty Shake 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 Camera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50M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Selfie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Processor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MTK G100 Gaming Processor , Octa Core ,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2.2 GHz , 6 nm 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Power Marathon  6000mAh  Li-Polymer  ( Supports     	      33W Fast Charging ) 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Sensors:         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Gravity, Proximity, Light,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Side-Mounted Fingerprint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Android 16</a:t>
            </a: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Black 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Feel like Feather weight with 8.6mm Thikness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Sunshine Screen in Outdoor :700 +  nits brightness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Splashproof, IP64 , Gorilla Glass , Dynamic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Control :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Smartwake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Lift to Check Phone , Smart motion , Pocket Mode . Exclusive Default Call Recording Features . ( No notifications ) </a:t>
            </a:r>
          </a:p>
          <a:p>
            <a:pPr>
              <a:buClr>
                <a:srgbClr val="000000"/>
              </a:buClr>
              <a:buSzPts val="1100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lang="en-US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C38B1-C5E8-8B06-A9E2-490A016756B2}"/>
              </a:ext>
            </a:extLst>
          </p:cNvPr>
          <p:cNvSpPr txBox="1"/>
          <p:nvPr/>
        </p:nvSpPr>
        <p:spPr>
          <a:xfrm>
            <a:off x="5728622" y="179165"/>
            <a:ext cx="42742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2000"/>
            </a:pP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en-US" sz="2000" b="0" i="0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Phone – HyperX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E9687C-5EEC-53B9-A3DC-A9A3189B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08" t="6337" r="23187" b="6309"/>
          <a:stretch>
            <a:fillRect/>
          </a:stretch>
        </p:blipFill>
        <p:spPr>
          <a:xfrm>
            <a:off x="403225" y="281231"/>
            <a:ext cx="5205742" cy="5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3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BD73093-F2EE-FB8C-E9E0-5E1969E9C7FD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DE101A-63B5-AAA5-D0E4-2950E80C1335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198952-C556-8C6A-F75C-BFADF9BDB71D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59FD0415-5BD1-5095-4091-3EF2FF96C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57AF3DC-556C-4425-B7BE-71F46A88095B}" type="slidenum">
              <a:rPr lang="en-US" smtClean="0"/>
              <a:t>6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3C7CD9-21DD-1C02-C478-1CC2F5E3132A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746;p22">
            <a:extLst>
              <a:ext uri="{FF2B5EF4-FFF2-40B4-BE49-F238E27FC236}">
                <a16:creationId xmlns:a16="http://schemas.microsoft.com/office/drawing/2014/main" id="{A171D98C-BAA8-F515-F349-E74F71B68DD1}"/>
              </a:ext>
            </a:extLst>
          </p:cNvPr>
          <p:cNvSpPr txBox="1"/>
          <p:nvPr/>
        </p:nvSpPr>
        <p:spPr>
          <a:xfrm>
            <a:off x="6613255" y="465454"/>
            <a:ext cx="201757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Proton </a:t>
            </a:r>
            <a:r>
              <a:rPr lang="en-US" sz="2000" b="0" i="0" u="sng" strike="noStrike" cap="none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JET 4G</a:t>
            </a:r>
            <a:endParaRPr sz="2000" b="0" i="0" u="sng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0" name="Google Shape;922;p44">
            <a:extLst>
              <a:ext uri="{FF2B5EF4-FFF2-40B4-BE49-F238E27FC236}">
                <a16:creationId xmlns:a16="http://schemas.microsoft.com/office/drawing/2014/main" id="{24A0BCF4-003D-E345-162F-06E9127671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605;p9">
            <a:extLst>
              <a:ext uri="{FF2B5EF4-FFF2-40B4-BE49-F238E27FC236}">
                <a16:creationId xmlns:a16="http://schemas.microsoft.com/office/drawing/2014/main" id="{4F958B2C-38AC-CDDD-8E55-D332654E0DA9}"/>
              </a:ext>
            </a:extLst>
          </p:cNvPr>
          <p:cNvSpPr txBox="1"/>
          <p:nvPr/>
        </p:nvSpPr>
        <p:spPr>
          <a:xfrm>
            <a:off x="6613255" y="954402"/>
            <a:ext cx="5669345" cy="4647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  <a:endParaRPr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rgbClr val="000000"/>
              </a:buClr>
              <a:buSzPts val="1100"/>
            </a:pPr>
            <a:endParaRPr sz="1400" b="1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GSM- B2/B3/B5/B8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LTE/FDD -B1/B3/B5/B8/B38/B40/B41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Dual SIM , Dual Standby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2.4-inch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Bright Color Display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Wireless FM Radio with Recording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Memory Card support 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mAh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Li-ion Battery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MP3, MP4 , 3GP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Memory -64MB+128MB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CPU - T127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Automatic Call Recorder 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endParaRPr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4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Highlight Features : </a:t>
            </a:r>
          </a:p>
          <a:p>
            <a:pPr>
              <a:buClr>
                <a:schemeClr val="dk1"/>
              </a:buClr>
              <a:buSzPts val="1100"/>
            </a:pPr>
            <a:endParaRPr lang="en-US" sz="1400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4G LTE  Phone with Front and Rear Camera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Wi-Fi 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TikTok , YouTube , Shorts ,X( Twitter) ,Facebook , Wikipedia , </a:t>
            </a:r>
            <a:r>
              <a:rPr lang="en-US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MyGP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Type-C charging port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Slim PC Glass Finishing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F8754-7CE8-CEB5-8233-DB0E036D5E4B}"/>
              </a:ext>
            </a:extLst>
          </p:cNvPr>
          <p:cNvSpPr txBox="1"/>
          <p:nvPr/>
        </p:nvSpPr>
        <p:spPr>
          <a:xfrm>
            <a:off x="6690897" y="5690653"/>
            <a:ext cx="3537214" cy="2539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MRP   -  BDT 2500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5E8AA-968C-30D8-BBFD-95669036E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r="8739"/>
          <a:stretch>
            <a:fillRect/>
          </a:stretch>
        </p:blipFill>
        <p:spPr>
          <a:xfrm>
            <a:off x="336531" y="409136"/>
            <a:ext cx="6033533" cy="6223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B1DD71-8A00-8AFE-C25B-4E493F923F34}"/>
              </a:ext>
            </a:extLst>
          </p:cNvPr>
          <p:cNvSpPr txBox="1"/>
          <p:nvPr/>
        </p:nvSpPr>
        <p:spPr>
          <a:xfrm>
            <a:off x="10800784" y="290385"/>
            <a:ext cx="553357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Nov </a:t>
            </a:r>
          </a:p>
        </p:txBody>
      </p:sp>
    </p:spTree>
    <p:extLst>
      <p:ext uri="{BB962C8B-B14F-4D97-AF65-F5344CB8AC3E}">
        <p14:creationId xmlns:p14="http://schemas.microsoft.com/office/powerpoint/2010/main" val="2684019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60445-7CDB-17B8-0CEE-CE4D999A6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63D06D9-3B06-1B08-A6A2-5B05E601A52E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9443402-BDBF-FB87-7544-0B76B7214851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AF4255-2AE2-20E5-0F45-36E2B4FCE5D4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7BA92-24FE-1DD9-CD1B-0A4EE17BF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7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F165439-7EE2-464B-9A25-A890671184B8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46;p22">
            <a:extLst>
              <a:ext uri="{FF2B5EF4-FFF2-40B4-BE49-F238E27FC236}">
                <a16:creationId xmlns:a16="http://schemas.microsoft.com/office/drawing/2014/main" id="{FBB3F77B-8BB8-365A-405C-11C697637881}"/>
              </a:ext>
            </a:extLst>
          </p:cNvPr>
          <p:cNvSpPr txBox="1"/>
          <p:nvPr/>
        </p:nvSpPr>
        <p:spPr>
          <a:xfrm>
            <a:off x="6818595" y="965249"/>
            <a:ext cx="253036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Proton </a:t>
            </a:r>
            <a:r>
              <a:rPr lang="en-US" sz="20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 sz="20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-Pro </a:t>
            </a:r>
            <a:endParaRPr sz="2000" b="0" i="0" u="sng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05;p9">
            <a:extLst>
              <a:ext uri="{FF2B5EF4-FFF2-40B4-BE49-F238E27FC236}">
                <a16:creationId xmlns:a16="http://schemas.microsoft.com/office/drawing/2014/main" id="{C525BC67-5DC3-EFEB-90FF-C6572BFE49BC}"/>
              </a:ext>
            </a:extLst>
          </p:cNvPr>
          <p:cNvSpPr txBox="1"/>
          <p:nvPr/>
        </p:nvSpPr>
        <p:spPr>
          <a:xfrm>
            <a:off x="6818595" y="1501691"/>
            <a:ext cx="4535205" cy="486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  <a:endParaRPr b="1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Dual SIM (G+G) , Dual Standby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 inch, QVGA Bright Color Display .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Wireless FM Radio with Recording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Memory Card support (Micro SD up to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GB )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MP3, MP4 , 3GP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Compact and Stylish modern outlook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Automatic Call Recorder 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Camera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Highlight Features : </a:t>
            </a:r>
          </a:p>
          <a:p>
            <a:pPr>
              <a:buClr>
                <a:schemeClr val="dk1"/>
              </a:buClr>
              <a:buSzPts val="1100"/>
            </a:pPr>
            <a:endParaRPr lang="en-US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 inch Big Displa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1000 mAh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Monster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battery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Big Long Distance Torch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MTK Chipset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Robust Build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C Port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–  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Black Olive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Black Red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Black Blue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endParaRPr b="1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EED5698B-DFAB-6488-3F1C-6BD2D97EDB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113A59-95DA-5321-98B7-B09C089646B4}"/>
              </a:ext>
            </a:extLst>
          </p:cNvPr>
          <p:cNvSpPr txBox="1"/>
          <p:nvPr/>
        </p:nvSpPr>
        <p:spPr>
          <a:xfrm>
            <a:off x="10728870" y="287525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3578FF-DF50-602E-0C23-ACE4961E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07" r="32854"/>
          <a:stretch>
            <a:fillRect/>
          </a:stretch>
        </p:blipFill>
        <p:spPr>
          <a:xfrm>
            <a:off x="679266" y="143669"/>
            <a:ext cx="4327556" cy="628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8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B062F-21E9-E7D6-A3F2-213BBFB62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A5EAE81-B698-B676-CD75-0BD92185878B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F4D13F-22FC-54BB-04D7-3555F44CB026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568985-7AD5-5BDB-6FA9-C79E9CFFF7AF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CE128-280E-8D5C-3DD8-81665A738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8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9EA54FE-AE64-DB1A-4DC8-FE86F7E11C72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46;p22">
            <a:extLst>
              <a:ext uri="{FF2B5EF4-FFF2-40B4-BE49-F238E27FC236}">
                <a16:creationId xmlns:a16="http://schemas.microsoft.com/office/drawing/2014/main" id="{FF4D13C9-B2CF-DD47-1600-769439EA1BED}"/>
              </a:ext>
            </a:extLst>
          </p:cNvPr>
          <p:cNvSpPr txBox="1"/>
          <p:nvPr/>
        </p:nvSpPr>
        <p:spPr>
          <a:xfrm>
            <a:off x="6818595" y="965249"/>
            <a:ext cx="253036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Proton </a:t>
            </a:r>
            <a:r>
              <a:rPr lang="en-US" sz="20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NEO</a:t>
            </a:r>
            <a:endParaRPr sz="2000" b="0" i="0" u="sng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05;p9">
            <a:extLst>
              <a:ext uri="{FF2B5EF4-FFF2-40B4-BE49-F238E27FC236}">
                <a16:creationId xmlns:a16="http://schemas.microsoft.com/office/drawing/2014/main" id="{EC65925B-0726-5737-82B4-1746A8F45317}"/>
              </a:ext>
            </a:extLst>
          </p:cNvPr>
          <p:cNvSpPr txBox="1"/>
          <p:nvPr/>
        </p:nvSpPr>
        <p:spPr>
          <a:xfrm>
            <a:off x="6818595" y="1501691"/>
            <a:ext cx="4535205" cy="507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  <a:endParaRPr b="1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Dual SIM (G+G) , Dual Standby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 inch, QVGA Bright Color Display .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Wireless FM Radio with Recording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Memory Card support (Micro SD up to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GB )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MP3, MP4 , 3GP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Compact and Stylish modern outlook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Automatic Call Recorder 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Camera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Highlight Features : </a:t>
            </a:r>
          </a:p>
          <a:p>
            <a:pPr>
              <a:buClr>
                <a:schemeClr val="dk1"/>
              </a:buClr>
              <a:buSzPts val="1100"/>
            </a:pPr>
            <a:endParaRPr lang="en-US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 inch Big Displa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2500 mAh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Monster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battery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Big Long Distance Torch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MTK Chipset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Robust Build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C Port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–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Carbon Black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Ocean Wave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Forest Pine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endParaRPr b="1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CDB68CB3-098D-0967-03DD-12D459EA5E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BF4B96-479D-DE48-7118-1168BE2F160C}"/>
              </a:ext>
            </a:extLst>
          </p:cNvPr>
          <p:cNvSpPr txBox="1"/>
          <p:nvPr/>
        </p:nvSpPr>
        <p:spPr>
          <a:xfrm>
            <a:off x="10728870" y="287525"/>
            <a:ext cx="513282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Oct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5E31E7-A8BD-CF8A-9C15-780E69C9CF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82" t="6469" r="13436" b="5740"/>
          <a:stretch>
            <a:fillRect/>
          </a:stretch>
        </p:blipFill>
        <p:spPr>
          <a:xfrm>
            <a:off x="638352" y="595302"/>
            <a:ext cx="5762448" cy="55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5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F9B76-301C-9338-E731-727FCD110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88E5804-9139-0578-FAB3-277D8CDEFB67}"/>
              </a:ext>
            </a:extLst>
          </p:cNvPr>
          <p:cNvGrpSpPr/>
          <p:nvPr/>
        </p:nvGrpSpPr>
        <p:grpSpPr>
          <a:xfrm>
            <a:off x="403225" y="101600"/>
            <a:ext cx="11385551" cy="84138"/>
            <a:chOff x="590549" y="101600"/>
            <a:chExt cx="11010901" cy="84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4B5F1E-8BE1-DEB0-0F37-F6444D4BDCDD}"/>
                </a:ext>
              </a:extLst>
            </p:cNvPr>
            <p:cNvSpPr/>
            <p:nvPr/>
          </p:nvSpPr>
          <p:spPr>
            <a:xfrm>
              <a:off x="590549" y="101600"/>
              <a:ext cx="2520951" cy="841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BFEAB26-99B7-5005-8863-EBC52BE2ECEA}"/>
                </a:ext>
              </a:extLst>
            </p:cNvPr>
            <p:cNvSpPr/>
            <p:nvPr/>
          </p:nvSpPr>
          <p:spPr>
            <a:xfrm>
              <a:off x="3263900" y="101600"/>
              <a:ext cx="8337550" cy="841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75A65-6779-84CE-30C6-1DDA82E70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AF3DC-556C-4425-B7BE-71F46A88095B}" type="slidenum">
              <a:rPr lang="en-US" smtClean="0"/>
              <a:t>9</a:t>
            </a:fld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640A0C-472C-88FA-9DFF-EEAA18AA3349}"/>
              </a:ext>
            </a:extLst>
          </p:cNvPr>
          <p:cNvSpPr/>
          <p:nvPr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46;p22">
            <a:extLst>
              <a:ext uri="{FF2B5EF4-FFF2-40B4-BE49-F238E27FC236}">
                <a16:creationId xmlns:a16="http://schemas.microsoft.com/office/drawing/2014/main" id="{6F56CC8C-5728-32A1-AC06-1D8EC0050088}"/>
              </a:ext>
            </a:extLst>
          </p:cNvPr>
          <p:cNvSpPr txBox="1"/>
          <p:nvPr/>
        </p:nvSpPr>
        <p:spPr>
          <a:xfrm>
            <a:off x="6818595" y="891183"/>
            <a:ext cx="253036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Proton </a:t>
            </a:r>
            <a:r>
              <a:rPr lang="en-US" sz="20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Blast3D</a:t>
            </a:r>
            <a:endParaRPr sz="2000" b="0" i="0" u="sng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605;p9">
            <a:extLst>
              <a:ext uri="{FF2B5EF4-FFF2-40B4-BE49-F238E27FC236}">
                <a16:creationId xmlns:a16="http://schemas.microsoft.com/office/drawing/2014/main" id="{14979398-05BF-BC3B-F3A0-AAE9D8E7F3FB}"/>
              </a:ext>
            </a:extLst>
          </p:cNvPr>
          <p:cNvSpPr txBox="1"/>
          <p:nvPr/>
        </p:nvSpPr>
        <p:spPr>
          <a:xfrm>
            <a:off x="6818595" y="1335692"/>
            <a:ext cx="4535205" cy="4862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Montserrat"/>
                <a:cs typeface="Times New Roman" panose="02020603050405020304" pitchFamily="18" charset="0"/>
                <a:sym typeface="Montserrat"/>
              </a:rPr>
              <a:t>Features  :</a:t>
            </a:r>
            <a:endParaRPr b="1" u="sng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Dual SIM (G+G) , Dual Standby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2.4 inch, QVGA Bright Color Display .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Wireless FM Radio with Recording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Memory Card support (Micro SD up to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GB )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MP3, MP4 , 3GP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Compact and Stylish modern outlook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Automatic Call Recorder  </a:t>
            </a:r>
          </a:p>
          <a:p>
            <a:pPr marL="228594" indent="-228594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Camera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Highlight Features : </a:t>
            </a:r>
          </a:p>
          <a:p>
            <a:pPr>
              <a:buClr>
                <a:schemeClr val="dk1"/>
              </a:buClr>
              <a:buSzPts val="1100"/>
            </a:pPr>
            <a:endParaRPr lang="en-US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2.4 inch Big Displa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Loud Speaker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Camera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3000 mAh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Monster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battery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Big Long Distance Torch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MTK Chipset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Robust Build </a:t>
            </a: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C Port 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285750" indent="-2857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Color –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	</a:t>
            </a:r>
            <a:endParaRPr b="1" dirty="0">
              <a:solidFill>
                <a:srgbClr val="00B0F0"/>
              </a:solidFill>
              <a:latin typeface="Times New Roman" panose="02020603050405020304" pitchFamily="18" charset="0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pic>
        <p:nvPicPr>
          <p:cNvPr id="9" name="Google Shape;922;p44">
            <a:extLst>
              <a:ext uri="{FF2B5EF4-FFF2-40B4-BE49-F238E27FC236}">
                <a16:creationId xmlns:a16="http://schemas.microsoft.com/office/drawing/2014/main" id="{B3056FC3-72C4-D323-1CFA-49EE6DFC19A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2847" y="5807054"/>
            <a:ext cx="1206562" cy="82554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993D4C-0FC4-4571-625A-5E45172AF8B3}"/>
              </a:ext>
            </a:extLst>
          </p:cNvPr>
          <p:cNvSpPr txBox="1"/>
          <p:nvPr/>
        </p:nvSpPr>
        <p:spPr>
          <a:xfrm>
            <a:off x="10728870" y="287525"/>
            <a:ext cx="503664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Nov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F2AFAB-CD4D-1966-89CF-6C0BAE7D04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69" t="11221" r="29607" b="9616"/>
          <a:stretch>
            <a:fillRect/>
          </a:stretch>
        </p:blipFill>
        <p:spPr>
          <a:xfrm>
            <a:off x="1658276" y="595302"/>
            <a:ext cx="3715130" cy="54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8246"/>
      </a:accent1>
      <a:accent2>
        <a:srgbClr val="373A6D"/>
      </a:accent2>
      <a:accent3>
        <a:srgbClr val="6FC2D0"/>
      </a:accent3>
      <a:accent4>
        <a:srgbClr val="FF8246"/>
      </a:accent4>
      <a:accent5>
        <a:srgbClr val="373A6D"/>
      </a:accent5>
      <a:accent6>
        <a:srgbClr val="6FC2D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7653</TotalTime>
  <Words>2654</Words>
  <Application>Microsoft Office PowerPoint</Application>
  <PresentationFormat>Widescreen</PresentationFormat>
  <Paragraphs>609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Calibri</vt:lpstr>
      <vt:lpstr>Arial</vt:lpstr>
      <vt:lpstr>Perpetua Titling MT</vt:lpstr>
      <vt:lpstr>Rockwell</vt:lpstr>
      <vt:lpstr>Aptos</vt:lpstr>
      <vt:lpstr>Twentieth Century</vt:lpstr>
      <vt:lpstr>Wingdings</vt:lpstr>
      <vt:lpstr>Times New Roman</vt:lpstr>
      <vt:lpstr>Office Theme</vt:lpstr>
      <vt:lpstr>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PROTON Development Stage Products</dc:title>
  <dc:creator>nugroho ade</dc:creator>
  <cp:lastModifiedBy>RFL-REL-THA-OP-Mobile-AGM-Tanvir</cp:lastModifiedBy>
  <cp:revision>402</cp:revision>
  <dcterms:created xsi:type="dcterms:W3CDTF">2019-07-11T04:35:04Z</dcterms:created>
  <dcterms:modified xsi:type="dcterms:W3CDTF">2025-09-29T05:15:52Z</dcterms:modified>
</cp:coreProperties>
</file>